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5" r:id="rId7"/>
    <p:sldId id="267" r:id="rId8"/>
    <p:sldId id="270" r:id="rId9"/>
    <p:sldId id="269" r:id="rId10"/>
    <p:sldId id="268" r:id="rId11"/>
    <p:sldId id="264" r:id="rId12"/>
    <p:sldId id="259" r:id="rId13"/>
    <p:sldId id="271" r:id="rId14"/>
    <p:sldId id="272" r:id="rId15"/>
    <p:sldId id="273" r:id="rId16"/>
    <p:sldId id="274" r:id="rId17"/>
    <p:sldId id="261" r:id="rId18"/>
    <p:sldId id="275" r:id="rId19"/>
    <p:sldId id="277" r:id="rId20"/>
    <p:sldId id="278" r:id="rId21"/>
    <p:sldId id="279" r:id="rId22"/>
    <p:sldId id="281" r:id="rId23"/>
    <p:sldId id="282" r:id="rId24"/>
    <p:sldId id="284" r:id="rId25"/>
    <p:sldId id="285" r:id="rId26"/>
    <p:sldId id="286" r:id="rId27"/>
    <p:sldId id="287" r:id="rId28"/>
    <p:sldId id="290" r:id="rId29"/>
    <p:sldId id="288" r:id="rId30"/>
    <p:sldId id="289" r:id="rId31"/>
    <p:sldId id="293" r:id="rId32"/>
    <p:sldId id="291" r:id="rId33"/>
    <p:sldId id="294" r:id="rId34"/>
    <p:sldId id="295" r:id="rId35"/>
    <p:sldId id="296" r:id="rId36"/>
    <p:sldId id="297" r:id="rId3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F0C"/>
    <a:srgbClr val="EF8511"/>
    <a:srgbClr val="EE95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95702-338B-4761-87CB-AC0EC392078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4C4BCC-59C5-4F4B-A790-A462D1A30DB6}">
      <dgm:prSet/>
      <dgm:spPr/>
      <dgm:t>
        <a:bodyPr/>
        <a:lstStyle/>
        <a:p>
          <a:r>
            <a:rPr lang="pt-PT" dirty="0"/>
            <a:t>Apresentação do </a:t>
          </a:r>
          <a:r>
            <a:rPr lang="pt-PT" dirty="0" err="1" smtClean="0"/>
            <a:t>Projeto</a:t>
          </a:r>
          <a:r>
            <a:rPr lang="pt-PT" dirty="0" smtClean="0"/>
            <a:t> Educativo do Infantário para o </a:t>
          </a:r>
          <a:r>
            <a:rPr lang="pt-PT" dirty="0"/>
            <a:t>próximo triénio;</a:t>
          </a:r>
          <a:endParaRPr lang="en-US" dirty="0"/>
        </a:p>
      </dgm:t>
    </dgm:pt>
    <dgm:pt modelId="{6CCA8C2C-2974-4FF3-9463-20C2C09FA211}" type="parTrans" cxnId="{12DD6346-B6E7-45D7-9D07-AE47B8CAAC7D}">
      <dgm:prSet/>
      <dgm:spPr/>
      <dgm:t>
        <a:bodyPr/>
        <a:lstStyle/>
        <a:p>
          <a:endParaRPr lang="en-US"/>
        </a:p>
      </dgm:t>
    </dgm:pt>
    <dgm:pt modelId="{387C0FF1-CE2E-478E-BBAA-3D842BB60F49}" type="sibTrans" cxnId="{12DD6346-B6E7-45D7-9D07-AE47B8CAAC7D}">
      <dgm:prSet/>
      <dgm:spPr/>
      <dgm:t>
        <a:bodyPr/>
        <a:lstStyle/>
        <a:p>
          <a:endParaRPr lang="en-US"/>
        </a:p>
      </dgm:t>
    </dgm:pt>
    <dgm:pt modelId="{0BA9F7ED-4816-46FD-85B0-082C4C3A8EAE}">
      <dgm:prSet/>
      <dgm:spPr/>
      <dgm:t>
        <a:bodyPr/>
        <a:lstStyle/>
        <a:p>
          <a:r>
            <a:rPr lang="pt-PT" dirty="0"/>
            <a:t>Apresentação dos </a:t>
          </a:r>
          <a:r>
            <a:rPr lang="pt-PT" dirty="0" err="1" smtClean="0"/>
            <a:t>Projetos</a:t>
          </a:r>
          <a:r>
            <a:rPr lang="pt-PT" dirty="0" smtClean="0"/>
            <a:t> Curriculares </a:t>
          </a:r>
          <a:r>
            <a:rPr lang="pt-PT" dirty="0"/>
            <a:t>de </a:t>
          </a:r>
          <a:r>
            <a:rPr lang="pt-PT" dirty="0" smtClean="0"/>
            <a:t>Grupo </a:t>
          </a:r>
          <a:r>
            <a:rPr lang="pt-PT" dirty="0"/>
            <a:t>pré escolar e creche;</a:t>
          </a:r>
          <a:endParaRPr lang="en-US" dirty="0"/>
        </a:p>
      </dgm:t>
    </dgm:pt>
    <dgm:pt modelId="{F5854ECC-345B-486E-BC20-6E98409311F6}" type="parTrans" cxnId="{5C1E192B-5746-46DD-830B-6BD9F2ADBE07}">
      <dgm:prSet/>
      <dgm:spPr/>
      <dgm:t>
        <a:bodyPr/>
        <a:lstStyle/>
        <a:p>
          <a:endParaRPr lang="en-US"/>
        </a:p>
      </dgm:t>
    </dgm:pt>
    <dgm:pt modelId="{D09DADB1-B7C3-4D4A-87A4-135B5243A881}" type="sibTrans" cxnId="{5C1E192B-5746-46DD-830B-6BD9F2ADBE07}">
      <dgm:prSet/>
      <dgm:spPr/>
      <dgm:t>
        <a:bodyPr/>
        <a:lstStyle/>
        <a:p>
          <a:endParaRPr lang="en-US"/>
        </a:p>
      </dgm:t>
    </dgm:pt>
    <dgm:pt modelId="{A3BF213D-6D76-414B-AD60-55E639D9DA68}">
      <dgm:prSet/>
      <dgm:spPr/>
      <dgm:t>
        <a:bodyPr/>
        <a:lstStyle/>
        <a:p>
          <a:r>
            <a:rPr lang="pt-PT" dirty="0"/>
            <a:t>Apresentação do </a:t>
          </a:r>
          <a:r>
            <a:rPr lang="pt-PT" dirty="0" smtClean="0"/>
            <a:t>Plano Anual </a:t>
          </a:r>
          <a:r>
            <a:rPr lang="pt-PT" dirty="0"/>
            <a:t>de </a:t>
          </a:r>
          <a:r>
            <a:rPr lang="pt-PT" dirty="0" err="1" smtClean="0"/>
            <a:t>Atividades</a:t>
          </a:r>
          <a:r>
            <a:rPr lang="pt-PT" dirty="0"/>
            <a:t>;</a:t>
          </a:r>
          <a:endParaRPr lang="en-US" dirty="0"/>
        </a:p>
      </dgm:t>
    </dgm:pt>
    <dgm:pt modelId="{4AB68B64-349C-42FF-BECA-1CDD1F784E44}" type="parTrans" cxnId="{82FC276E-FC38-49BA-9959-FF3DA0B790BE}">
      <dgm:prSet/>
      <dgm:spPr/>
      <dgm:t>
        <a:bodyPr/>
        <a:lstStyle/>
        <a:p>
          <a:endParaRPr lang="en-US"/>
        </a:p>
      </dgm:t>
    </dgm:pt>
    <dgm:pt modelId="{17ABC3A0-81F8-43E2-BEAD-6D0C30A89439}" type="sibTrans" cxnId="{82FC276E-FC38-49BA-9959-FF3DA0B790BE}">
      <dgm:prSet/>
      <dgm:spPr/>
      <dgm:t>
        <a:bodyPr/>
        <a:lstStyle/>
        <a:p>
          <a:endParaRPr lang="en-US"/>
        </a:p>
      </dgm:t>
    </dgm:pt>
    <dgm:pt modelId="{E07C55FD-1766-44D4-96C6-9206E1F638B8}">
      <dgm:prSet/>
      <dgm:spPr/>
      <dgm:t>
        <a:bodyPr/>
        <a:lstStyle/>
        <a:p>
          <a:r>
            <a:rPr lang="pt-PT"/>
            <a:t>Normas de funcionamento;</a:t>
          </a:r>
          <a:endParaRPr lang="en-US"/>
        </a:p>
      </dgm:t>
    </dgm:pt>
    <dgm:pt modelId="{F1B709D4-07C0-4BD7-B20F-3A309F085FDE}" type="parTrans" cxnId="{BF5C3CD7-6755-4719-BE5B-B8B4BBA68590}">
      <dgm:prSet/>
      <dgm:spPr/>
      <dgm:t>
        <a:bodyPr/>
        <a:lstStyle/>
        <a:p>
          <a:endParaRPr lang="en-US"/>
        </a:p>
      </dgm:t>
    </dgm:pt>
    <dgm:pt modelId="{B2D2D6EB-0350-4B52-97CE-8D994D1EB32D}" type="sibTrans" cxnId="{BF5C3CD7-6755-4719-BE5B-B8B4BBA68590}">
      <dgm:prSet/>
      <dgm:spPr/>
      <dgm:t>
        <a:bodyPr/>
        <a:lstStyle/>
        <a:p>
          <a:endParaRPr lang="en-US"/>
        </a:p>
      </dgm:t>
    </dgm:pt>
    <dgm:pt modelId="{3BF0E154-3671-4177-B43E-B5CFAFC40245}">
      <dgm:prSet/>
      <dgm:spPr/>
      <dgm:t>
        <a:bodyPr/>
        <a:lstStyle/>
        <a:p>
          <a:r>
            <a:rPr lang="pt-PT"/>
            <a:t>Outros assuntos de interesse.</a:t>
          </a:r>
          <a:endParaRPr lang="en-US"/>
        </a:p>
      </dgm:t>
    </dgm:pt>
    <dgm:pt modelId="{0F082E56-B15D-46F1-9D91-5DF6C1DC593F}" type="parTrans" cxnId="{F932FEBE-3BF3-49D8-B670-24E24A58B083}">
      <dgm:prSet/>
      <dgm:spPr/>
      <dgm:t>
        <a:bodyPr/>
        <a:lstStyle/>
        <a:p>
          <a:endParaRPr lang="en-US"/>
        </a:p>
      </dgm:t>
    </dgm:pt>
    <dgm:pt modelId="{1A40DD99-4748-448F-96DF-224261AE2A77}" type="sibTrans" cxnId="{F932FEBE-3BF3-49D8-B670-24E24A58B083}">
      <dgm:prSet/>
      <dgm:spPr/>
      <dgm:t>
        <a:bodyPr/>
        <a:lstStyle/>
        <a:p>
          <a:endParaRPr lang="en-US"/>
        </a:p>
      </dgm:t>
    </dgm:pt>
    <dgm:pt modelId="{C32CDD07-8E6B-46F4-B56C-D534567B8130}" type="pres">
      <dgm:prSet presAssocID="{5CC95702-338B-4761-87CB-AC0EC392078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B3BDB1F2-111E-44A3-BF2F-48E5B852CF6D}" type="pres">
      <dgm:prSet presAssocID="{1D4C4BCC-59C5-4F4B-A790-A462D1A30DB6}" presName="thickLine" presStyleLbl="alignNode1" presStyleIdx="0" presStyleCnt="5"/>
      <dgm:spPr/>
    </dgm:pt>
    <dgm:pt modelId="{25959A4D-E941-47D5-888E-A6B726ED5F68}" type="pres">
      <dgm:prSet presAssocID="{1D4C4BCC-59C5-4F4B-A790-A462D1A30DB6}" presName="horz1" presStyleCnt="0"/>
      <dgm:spPr/>
    </dgm:pt>
    <dgm:pt modelId="{B2E0C9B6-26BD-41C9-B94E-88F960EE2167}" type="pres">
      <dgm:prSet presAssocID="{1D4C4BCC-59C5-4F4B-A790-A462D1A30DB6}" presName="tx1" presStyleLbl="revTx" presStyleIdx="0" presStyleCnt="5"/>
      <dgm:spPr/>
      <dgm:t>
        <a:bodyPr/>
        <a:lstStyle/>
        <a:p>
          <a:endParaRPr lang="pt-PT"/>
        </a:p>
      </dgm:t>
    </dgm:pt>
    <dgm:pt modelId="{879FB085-80E8-4EBE-9F3D-0619F9325FBF}" type="pres">
      <dgm:prSet presAssocID="{1D4C4BCC-59C5-4F4B-A790-A462D1A30DB6}" presName="vert1" presStyleCnt="0"/>
      <dgm:spPr/>
    </dgm:pt>
    <dgm:pt modelId="{89A79B8B-EFFA-499A-B1F3-AA6F2EA863B2}" type="pres">
      <dgm:prSet presAssocID="{0BA9F7ED-4816-46FD-85B0-082C4C3A8EAE}" presName="thickLine" presStyleLbl="alignNode1" presStyleIdx="1" presStyleCnt="5"/>
      <dgm:spPr/>
    </dgm:pt>
    <dgm:pt modelId="{91128725-D7C0-4EEC-A35D-5A811CF51C64}" type="pres">
      <dgm:prSet presAssocID="{0BA9F7ED-4816-46FD-85B0-082C4C3A8EAE}" presName="horz1" presStyleCnt="0"/>
      <dgm:spPr/>
    </dgm:pt>
    <dgm:pt modelId="{026FAC04-BA2F-4545-9C95-F5962A6A43A2}" type="pres">
      <dgm:prSet presAssocID="{0BA9F7ED-4816-46FD-85B0-082C4C3A8EAE}" presName="tx1" presStyleLbl="revTx" presStyleIdx="1" presStyleCnt="5"/>
      <dgm:spPr/>
      <dgm:t>
        <a:bodyPr/>
        <a:lstStyle/>
        <a:p>
          <a:endParaRPr lang="pt-PT"/>
        </a:p>
      </dgm:t>
    </dgm:pt>
    <dgm:pt modelId="{2352D293-1075-4008-81BA-7A7273A403DE}" type="pres">
      <dgm:prSet presAssocID="{0BA9F7ED-4816-46FD-85B0-082C4C3A8EAE}" presName="vert1" presStyleCnt="0"/>
      <dgm:spPr/>
    </dgm:pt>
    <dgm:pt modelId="{5D5A2B8D-1427-4A49-8C9F-6A187B6EC2D2}" type="pres">
      <dgm:prSet presAssocID="{A3BF213D-6D76-414B-AD60-55E639D9DA68}" presName="thickLine" presStyleLbl="alignNode1" presStyleIdx="2" presStyleCnt="5"/>
      <dgm:spPr/>
    </dgm:pt>
    <dgm:pt modelId="{379615A9-7A41-4C00-914C-5F91CFB1D252}" type="pres">
      <dgm:prSet presAssocID="{A3BF213D-6D76-414B-AD60-55E639D9DA68}" presName="horz1" presStyleCnt="0"/>
      <dgm:spPr/>
    </dgm:pt>
    <dgm:pt modelId="{563D2ED6-1C2D-423F-A6D6-DEE9A376DBA1}" type="pres">
      <dgm:prSet presAssocID="{A3BF213D-6D76-414B-AD60-55E639D9DA68}" presName="tx1" presStyleLbl="revTx" presStyleIdx="2" presStyleCnt="5"/>
      <dgm:spPr/>
      <dgm:t>
        <a:bodyPr/>
        <a:lstStyle/>
        <a:p>
          <a:endParaRPr lang="pt-PT"/>
        </a:p>
      </dgm:t>
    </dgm:pt>
    <dgm:pt modelId="{BD19C0FE-85C6-4E58-A402-079C11A29951}" type="pres">
      <dgm:prSet presAssocID="{A3BF213D-6D76-414B-AD60-55E639D9DA68}" presName="vert1" presStyleCnt="0"/>
      <dgm:spPr/>
    </dgm:pt>
    <dgm:pt modelId="{4A52AB0F-0C47-43CB-B962-2C259EE1026E}" type="pres">
      <dgm:prSet presAssocID="{E07C55FD-1766-44D4-96C6-9206E1F638B8}" presName="thickLine" presStyleLbl="alignNode1" presStyleIdx="3" presStyleCnt="5"/>
      <dgm:spPr/>
    </dgm:pt>
    <dgm:pt modelId="{BF264719-FCB0-4C19-8B85-F2F68E16424C}" type="pres">
      <dgm:prSet presAssocID="{E07C55FD-1766-44D4-96C6-9206E1F638B8}" presName="horz1" presStyleCnt="0"/>
      <dgm:spPr/>
    </dgm:pt>
    <dgm:pt modelId="{39AC0096-9ABC-4B47-9EAC-E6587A07A932}" type="pres">
      <dgm:prSet presAssocID="{E07C55FD-1766-44D4-96C6-9206E1F638B8}" presName="tx1" presStyleLbl="revTx" presStyleIdx="3" presStyleCnt="5"/>
      <dgm:spPr/>
      <dgm:t>
        <a:bodyPr/>
        <a:lstStyle/>
        <a:p>
          <a:endParaRPr lang="pt-PT"/>
        </a:p>
      </dgm:t>
    </dgm:pt>
    <dgm:pt modelId="{C8A8DC3F-AD78-4AC8-8A29-E3EE868FFF52}" type="pres">
      <dgm:prSet presAssocID="{E07C55FD-1766-44D4-96C6-9206E1F638B8}" presName="vert1" presStyleCnt="0"/>
      <dgm:spPr/>
    </dgm:pt>
    <dgm:pt modelId="{9983863F-A0B3-4DA6-A912-6033BEA64D86}" type="pres">
      <dgm:prSet presAssocID="{3BF0E154-3671-4177-B43E-B5CFAFC40245}" presName="thickLine" presStyleLbl="alignNode1" presStyleIdx="4" presStyleCnt="5"/>
      <dgm:spPr/>
    </dgm:pt>
    <dgm:pt modelId="{5955C545-6046-40D8-BDA7-E8F56DBE660F}" type="pres">
      <dgm:prSet presAssocID="{3BF0E154-3671-4177-B43E-B5CFAFC40245}" presName="horz1" presStyleCnt="0"/>
      <dgm:spPr/>
    </dgm:pt>
    <dgm:pt modelId="{B27A280A-9B5F-4EDA-8BB1-3B4ABC37BEB1}" type="pres">
      <dgm:prSet presAssocID="{3BF0E154-3671-4177-B43E-B5CFAFC40245}" presName="tx1" presStyleLbl="revTx" presStyleIdx="4" presStyleCnt="5"/>
      <dgm:spPr/>
      <dgm:t>
        <a:bodyPr/>
        <a:lstStyle/>
        <a:p>
          <a:endParaRPr lang="pt-PT"/>
        </a:p>
      </dgm:t>
    </dgm:pt>
    <dgm:pt modelId="{7C5D37C8-E78C-4A39-8AC9-0D29BB9094B2}" type="pres">
      <dgm:prSet presAssocID="{3BF0E154-3671-4177-B43E-B5CFAFC40245}" presName="vert1" presStyleCnt="0"/>
      <dgm:spPr/>
    </dgm:pt>
  </dgm:ptLst>
  <dgm:cxnLst>
    <dgm:cxn modelId="{33F7C4CB-33D0-4E64-BF5C-7B8E154FFA31}" type="presOf" srcId="{A3BF213D-6D76-414B-AD60-55E639D9DA68}" destId="{563D2ED6-1C2D-423F-A6D6-DEE9A376DBA1}" srcOrd="0" destOrd="0" presId="urn:microsoft.com/office/officeart/2008/layout/LinedList"/>
    <dgm:cxn modelId="{5C1E192B-5746-46DD-830B-6BD9F2ADBE07}" srcId="{5CC95702-338B-4761-87CB-AC0EC3920788}" destId="{0BA9F7ED-4816-46FD-85B0-082C4C3A8EAE}" srcOrd="1" destOrd="0" parTransId="{F5854ECC-345B-486E-BC20-6E98409311F6}" sibTransId="{D09DADB1-B7C3-4D4A-87A4-135B5243A881}"/>
    <dgm:cxn modelId="{E1D19137-039F-4061-9477-0A4E22025284}" type="presOf" srcId="{E07C55FD-1766-44D4-96C6-9206E1F638B8}" destId="{39AC0096-9ABC-4B47-9EAC-E6587A07A932}" srcOrd="0" destOrd="0" presId="urn:microsoft.com/office/officeart/2008/layout/LinedList"/>
    <dgm:cxn modelId="{8E02C6C5-ED21-43C3-BE4E-A38AE26CA250}" type="presOf" srcId="{1D4C4BCC-59C5-4F4B-A790-A462D1A30DB6}" destId="{B2E0C9B6-26BD-41C9-B94E-88F960EE2167}" srcOrd="0" destOrd="0" presId="urn:microsoft.com/office/officeart/2008/layout/LinedList"/>
    <dgm:cxn modelId="{82FC276E-FC38-49BA-9959-FF3DA0B790BE}" srcId="{5CC95702-338B-4761-87CB-AC0EC3920788}" destId="{A3BF213D-6D76-414B-AD60-55E639D9DA68}" srcOrd="2" destOrd="0" parTransId="{4AB68B64-349C-42FF-BECA-1CDD1F784E44}" sibTransId="{17ABC3A0-81F8-43E2-BEAD-6D0C30A89439}"/>
    <dgm:cxn modelId="{3D2F67A9-49DA-4E4F-A6D6-B88AAB084A2B}" type="presOf" srcId="{5CC95702-338B-4761-87CB-AC0EC3920788}" destId="{C32CDD07-8E6B-46F4-B56C-D534567B8130}" srcOrd="0" destOrd="0" presId="urn:microsoft.com/office/officeart/2008/layout/LinedList"/>
    <dgm:cxn modelId="{F932FEBE-3BF3-49D8-B670-24E24A58B083}" srcId="{5CC95702-338B-4761-87CB-AC0EC3920788}" destId="{3BF0E154-3671-4177-B43E-B5CFAFC40245}" srcOrd="4" destOrd="0" parTransId="{0F082E56-B15D-46F1-9D91-5DF6C1DC593F}" sibTransId="{1A40DD99-4748-448F-96DF-224261AE2A77}"/>
    <dgm:cxn modelId="{E9326585-98AE-4D18-8AA7-B273BAF22177}" type="presOf" srcId="{3BF0E154-3671-4177-B43E-B5CFAFC40245}" destId="{B27A280A-9B5F-4EDA-8BB1-3B4ABC37BEB1}" srcOrd="0" destOrd="0" presId="urn:microsoft.com/office/officeart/2008/layout/LinedList"/>
    <dgm:cxn modelId="{2B3C28C8-ADEB-492A-8278-048B9E5F32D6}" type="presOf" srcId="{0BA9F7ED-4816-46FD-85B0-082C4C3A8EAE}" destId="{026FAC04-BA2F-4545-9C95-F5962A6A43A2}" srcOrd="0" destOrd="0" presId="urn:microsoft.com/office/officeart/2008/layout/LinedList"/>
    <dgm:cxn modelId="{BF5C3CD7-6755-4719-BE5B-B8B4BBA68590}" srcId="{5CC95702-338B-4761-87CB-AC0EC3920788}" destId="{E07C55FD-1766-44D4-96C6-9206E1F638B8}" srcOrd="3" destOrd="0" parTransId="{F1B709D4-07C0-4BD7-B20F-3A309F085FDE}" sibTransId="{B2D2D6EB-0350-4B52-97CE-8D994D1EB32D}"/>
    <dgm:cxn modelId="{12DD6346-B6E7-45D7-9D07-AE47B8CAAC7D}" srcId="{5CC95702-338B-4761-87CB-AC0EC3920788}" destId="{1D4C4BCC-59C5-4F4B-A790-A462D1A30DB6}" srcOrd="0" destOrd="0" parTransId="{6CCA8C2C-2974-4FF3-9463-20C2C09FA211}" sibTransId="{387C0FF1-CE2E-478E-BBAA-3D842BB60F49}"/>
    <dgm:cxn modelId="{0C1769A2-06FD-4C73-8442-E0719AD6F9B1}" type="presParOf" srcId="{C32CDD07-8E6B-46F4-B56C-D534567B8130}" destId="{B3BDB1F2-111E-44A3-BF2F-48E5B852CF6D}" srcOrd="0" destOrd="0" presId="urn:microsoft.com/office/officeart/2008/layout/LinedList"/>
    <dgm:cxn modelId="{2D767129-A1E7-4A5F-BFCE-E6B4AD20327C}" type="presParOf" srcId="{C32CDD07-8E6B-46F4-B56C-D534567B8130}" destId="{25959A4D-E941-47D5-888E-A6B726ED5F68}" srcOrd="1" destOrd="0" presId="urn:microsoft.com/office/officeart/2008/layout/LinedList"/>
    <dgm:cxn modelId="{CED5C331-2D28-4400-B4BF-C2B661B75ABE}" type="presParOf" srcId="{25959A4D-E941-47D5-888E-A6B726ED5F68}" destId="{B2E0C9B6-26BD-41C9-B94E-88F960EE2167}" srcOrd="0" destOrd="0" presId="urn:microsoft.com/office/officeart/2008/layout/LinedList"/>
    <dgm:cxn modelId="{E45DB9D6-FA87-4AC7-AABB-76DD80EC4A88}" type="presParOf" srcId="{25959A4D-E941-47D5-888E-A6B726ED5F68}" destId="{879FB085-80E8-4EBE-9F3D-0619F9325FBF}" srcOrd="1" destOrd="0" presId="urn:microsoft.com/office/officeart/2008/layout/LinedList"/>
    <dgm:cxn modelId="{EB679BB8-0DAE-4A44-8BBB-1865EBD8513B}" type="presParOf" srcId="{C32CDD07-8E6B-46F4-B56C-D534567B8130}" destId="{89A79B8B-EFFA-499A-B1F3-AA6F2EA863B2}" srcOrd="2" destOrd="0" presId="urn:microsoft.com/office/officeart/2008/layout/LinedList"/>
    <dgm:cxn modelId="{E73D3B64-C9A7-4188-95E8-01A2A17CCA24}" type="presParOf" srcId="{C32CDD07-8E6B-46F4-B56C-D534567B8130}" destId="{91128725-D7C0-4EEC-A35D-5A811CF51C64}" srcOrd="3" destOrd="0" presId="urn:microsoft.com/office/officeart/2008/layout/LinedList"/>
    <dgm:cxn modelId="{C5082AC8-45E5-46C0-AB85-B2488021E7B8}" type="presParOf" srcId="{91128725-D7C0-4EEC-A35D-5A811CF51C64}" destId="{026FAC04-BA2F-4545-9C95-F5962A6A43A2}" srcOrd="0" destOrd="0" presId="urn:microsoft.com/office/officeart/2008/layout/LinedList"/>
    <dgm:cxn modelId="{1D3163E9-E6FA-4EC3-BB03-7E1569ABA40F}" type="presParOf" srcId="{91128725-D7C0-4EEC-A35D-5A811CF51C64}" destId="{2352D293-1075-4008-81BA-7A7273A403DE}" srcOrd="1" destOrd="0" presId="urn:microsoft.com/office/officeart/2008/layout/LinedList"/>
    <dgm:cxn modelId="{500350C3-FC33-4118-A059-5B6977B96974}" type="presParOf" srcId="{C32CDD07-8E6B-46F4-B56C-D534567B8130}" destId="{5D5A2B8D-1427-4A49-8C9F-6A187B6EC2D2}" srcOrd="4" destOrd="0" presId="urn:microsoft.com/office/officeart/2008/layout/LinedList"/>
    <dgm:cxn modelId="{F5765492-C80A-4096-8A04-6662A403FB69}" type="presParOf" srcId="{C32CDD07-8E6B-46F4-B56C-D534567B8130}" destId="{379615A9-7A41-4C00-914C-5F91CFB1D252}" srcOrd="5" destOrd="0" presId="urn:microsoft.com/office/officeart/2008/layout/LinedList"/>
    <dgm:cxn modelId="{17CC0C86-49F6-4855-9F96-1E329AA795C3}" type="presParOf" srcId="{379615A9-7A41-4C00-914C-5F91CFB1D252}" destId="{563D2ED6-1C2D-423F-A6D6-DEE9A376DBA1}" srcOrd="0" destOrd="0" presId="urn:microsoft.com/office/officeart/2008/layout/LinedList"/>
    <dgm:cxn modelId="{E8D3E330-6A76-4AA2-84B2-B5D084010384}" type="presParOf" srcId="{379615A9-7A41-4C00-914C-5F91CFB1D252}" destId="{BD19C0FE-85C6-4E58-A402-079C11A29951}" srcOrd="1" destOrd="0" presId="urn:microsoft.com/office/officeart/2008/layout/LinedList"/>
    <dgm:cxn modelId="{AFBA43EA-7234-495B-9BC2-991323B0700F}" type="presParOf" srcId="{C32CDD07-8E6B-46F4-B56C-D534567B8130}" destId="{4A52AB0F-0C47-43CB-B962-2C259EE1026E}" srcOrd="6" destOrd="0" presId="urn:microsoft.com/office/officeart/2008/layout/LinedList"/>
    <dgm:cxn modelId="{6135AE36-8CAC-47BE-BDE2-169C5E42AD76}" type="presParOf" srcId="{C32CDD07-8E6B-46F4-B56C-D534567B8130}" destId="{BF264719-FCB0-4C19-8B85-F2F68E16424C}" srcOrd="7" destOrd="0" presId="urn:microsoft.com/office/officeart/2008/layout/LinedList"/>
    <dgm:cxn modelId="{28B785AC-C16E-436F-827C-63E9F8DB88ED}" type="presParOf" srcId="{BF264719-FCB0-4C19-8B85-F2F68E16424C}" destId="{39AC0096-9ABC-4B47-9EAC-E6587A07A932}" srcOrd="0" destOrd="0" presId="urn:microsoft.com/office/officeart/2008/layout/LinedList"/>
    <dgm:cxn modelId="{278519F4-06C3-4ED9-BFF3-DAE2B76496BE}" type="presParOf" srcId="{BF264719-FCB0-4C19-8B85-F2F68E16424C}" destId="{C8A8DC3F-AD78-4AC8-8A29-E3EE868FFF52}" srcOrd="1" destOrd="0" presId="urn:microsoft.com/office/officeart/2008/layout/LinedList"/>
    <dgm:cxn modelId="{92018DC2-14BE-44A8-8B50-8B3D29DAD1B0}" type="presParOf" srcId="{C32CDD07-8E6B-46F4-B56C-D534567B8130}" destId="{9983863F-A0B3-4DA6-A912-6033BEA64D86}" srcOrd="8" destOrd="0" presId="urn:microsoft.com/office/officeart/2008/layout/LinedList"/>
    <dgm:cxn modelId="{3CDD7C14-2C4A-4FDD-8DB0-BD3285FCB4A7}" type="presParOf" srcId="{C32CDD07-8E6B-46F4-B56C-D534567B8130}" destId="{5955C545-6046-40D8-BDA7-E8F56DBE660F}" srcOrd="9" destOrd="0" presId="urn:microsoft.com/office/officeart/2008/layout/LinedList"/>
    <dgm:cxn modelId="{B03D0DB3-8304-44F0-A5B5-F1C2FB1EBCA4}" type="presParOf" srcId="{5955C545-6046-40D8-BDA7-E8F56DBE660F}" destId="{B27A280A-9B5F-4EDA-8BB1-3B4ABC37BEB1}" srcOrd="0" destOrd="0" presId="urn:microsoft.com/office/officeart/2008/layout/LinedList"/>
    <dgm:cxn modelId="{21553E13-ED87-45DC-9215-0CCBB5031581}" type="presParOf" srcId="{5955C545-6046-40D8-BDA7-E8F56DBE660F}" destId="{7C5D37C8-E78C-4A39-8AC9-0D29BB9094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DB1F2-111E-44A3-BF2F-48E5B852CF6D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0C9B6-26BD-41C9-B94E-88F960EE2167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kern="1200"/>
            <a:t>Apresentação do projeto educativo do próximo triénio;</a:t>
          </a:r>
          <a:endParaRPr lang="en-US" sz="2600" kern="1200"/>
        </a:p>
      </dsp:txBody>
      <dsp:txXfrm>
        <a:off x="0" y="531"/>
        <a:ext cx="10515600" cy="870055"/>
      </dsp:txXfrm>
    </dsp:sp>
    <dsp:sp modelId="{89A79B8B-EFFA-499A-B1F3-AA6F2EA863B2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AC04-BA2F-4545-9C95-F5962A6A43A2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kern="1200" dirty="0"/>
            <a:t>Apresentação dos projetos curriculares de grupo pré escolar e creche;</a:t>
          </a:r>
          <a:endParaRPr lang="en-US" sz="2600" kern="1200" dirty="0"/>
        </a:p>
      </dsp:txBody>
      <dsp:txXfrm>
        <a:off x="0" y="870586"/>
        <a:ext cx="10515600" cy="870055"/>
      </dsp:txXfrm>
    </dsp:sp>
    <dsp:sp modelId="{5D5A2B8D-1427-4A49-8C9F-6A187B6EC2D2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D2ED6-1C2D-423F-A6D6-DEE9A376DBA1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kern="1200"/>
            <a:t>Apresentação do plano anual de atividades;</a:t>
          </a:r>
          <a:endParaRPr lang="en-US" sz="2600" kern="1200"/>
        </a:p>
      </dsp:txBody>
      <dsp:txXfrm>
        <a:off x="0" y="1740641"/>
        <a:ext cx="10515600" cy="870055"/>
      </dsp:txXfrm>
    </dsp:sp>
    <dsp:sp modelId="{4A52AB0F-0C47-43CB-B962-2C259EE1026E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C0096-9ABC-4B47-9EAC-E6587A07A932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kern="1200"/>
            <a:t>Normas de funcionamento;</a:t>
          </a:r>
          <a:endParaRPr lang="en-US" sz="2600" kern="1200"/>
        </a:p>
      </dsp:txBody>
      <dsp:txXfrm>
        <a:off x="0" y="2610696"/>
        <a:ext cx="10515600" cy="870055"/>
      </dsp:txXfrm>
    </dsp:sp>
    <dsp:sp modelId="{9983863F-A0B3-4DA6-A912-6033BEA64D86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A280A-9B5F-4EDA-8BB1-3B4ABC37BEB1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kern="1200"/>
            <a:t>Outros assuntos de interesse.</a:t>
          </a:r>
          <a:endParaRPr lang="en-US" sz="2600" kern="120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0310AC-8CC0-064D-5F16-807A7D871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81C2EE7-1835-4A05-DEED-06211A667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0037CB8F-4B11-B3BC-E1C6-5DD8F6F1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19BAA53C-1D19-3798-82C1-ECCBBFBD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523448CB-61E6-24BF-159E-C0BE3752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2865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8EC702-E20C-1317-EE6E-20C3D424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5BD5B0B8-B4FD-C4C6-1942-91B55ABDD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D9B20620-25E1-C3E0-AA0A-1AE608AC9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FA46038B-8299-7AD1-2FF4-3934D011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AC02897F-5E39-9F34-BE5A-13E633B4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70434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96717E6-AF59-E951-9945-B7B162DE3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87F260D0-70AD-56E0-0F60-6756139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D163C542-6089-3E21-B0C8-E07B0D3C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72730F1E-856A-70EA-1D63-AE5376CB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9D12F419-1B74-E1CF-427F-B358DAA6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59959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9357E9-E5AC-ECB9-C92F-54F51DEA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C1CA581E-4087-EDA3-C514-95F93F177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16C5ED0E-E5A7-9C86-370D-11B82494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7144B929-2711-8734-01BA-10921A2F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282368E8-7195-2A5A-5BA7-02600616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51912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24B7CC-A05E-6DE9-F9C7-E677BD78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59C33805-A4F7-0048-E20D-E500A2F3A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69ACE98B-FEA4-0FE9-4369-9F0BB29D4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86C6F013-FBBE-7DB4-F399-3879B676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98E06D24-7DCD-DC9D-2B3D-0F50DD2B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17497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E19251-FF46-68F4-4D4F-076DF178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8FB747E2-ADF8-BAF6-0B3F-FA836CB3A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EE5227D4-2296-8BDE-AEE4-C35A03145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6E88AFF1-950D-B52C-3E06-9174CD92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2DC3E8B7-13C0-8281-0AC2-01A70EE7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57633E2F-77CE-FF09-2A93-03B79BB5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6071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D09DFE-397F-D9F6-954D-FAF3E30E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8F0494D0-0920-E579-B811-88C4B958A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57C55A27-4454-7598-D12D-88D11F2BC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xmlns="" id="{E7D867E0-662B-C967-36CD-EF10782E2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E447969E-EE7B-A500-DF08-865C58DB4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xmlns="" id="{73C1065C-C316-FA47-A764-E5B9530A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xmlns="" id="{E6FF501A-CBDE-74EE-2028-8F3B3347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xmlns="" id="{401D734F-7C6D-697C-1CEB-108BC6DB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5996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456513-892C-E45C-FA0A-037272C1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xmlns="" id="{137D4C08-D2ED-ACED-0EAE-475E54EB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539BFC17-31A0-2014-B268-8C33B79F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xmlns="" id="{D481A047-ED8E-7B54-4C38-20EC1062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7618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xmlns="" id="{0C9FE8AA-4172-07B7-FF1E-CB7EBAE8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xmlns="" id="{5274EF0E-D598-C47D-8ABD-659492B6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AB229935-1AB7-46C3-E866-CDC9D974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4250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2B7990-E9DE-8B7A-DC2B-BE2E85EB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F296D73B-5BE2-7C94-A753-CCC6B875B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817F5B17-2E71-D1FE-2118-B220A79BC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23562F93-0E10-7D63-85EC-8608B64CE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0308A87C-D835-C101-3B51-F1E6AE9D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21AEFAB5-6C56-A112-AC6D-CFC106FB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71281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D68E15-54AB-B561-CA81-8F8ACF8F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xmlns="" id="{2413B42E-0688-5963-AE47-DA4D0E40A5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2EA71895-4701-7C6B-C8B7-09214CF75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AB25CA67-FA27-1763-DAFD-5480EE2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E9F110C5-42A9-5904-9FE7-B51AEC75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3B1BEE9F-E3FD-239A-23B8-1024B3F1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69762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xmlns="" id="{7CB175FA-5505-2DE2-CD09-BB5A073D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D0EA742B-1AA1-D781-CB6C-18F61958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C41569BC-C97D-CBC4-64F4-74074B5F4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1E3BD-8BB3-4AD4-BB33-B13DE5F02571}" type="datetimeFigureOut">
              <a:rPr lang="pt-PT" smtClean="0"/>
              <a:pPr/>
              <a:t>13/09/2024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3F32F99D-6CCC-39DF-78D0-3FD1AA76F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B01AA5B1-2ECF-4894-81F9-D10964CE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374D4-F3C6-4802-AD9D-8F87FC6EA9D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753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12E7CC5-C78B-4EBD-9565-3FA00FAA6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xmlns="" id="{F7E8C7BD-0BBD-B01A-1A09-7BA07900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988" y="2449249"/>
            <a:ext cx="3368969" cy="1959502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3A4529A5-F675-429F-8044-01372BB13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728F6E-6F8F-E0D1-8F9A-52D58BF85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pPr algn="l"/>
            <a:r>
              <a:rPr lang="pt-PT" sz="6600" b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Ano letivo 2024/2025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2357B93-8139-8781-6B67-FF52952D4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pPr algn="l"/>
            <a:r>
              <a:rPr lang="pt-PT">
                <a:solidFill>
                  <a:srgbClr val="FFFFFF"/>
                </a:solidFill>
              </a:rPr>
              <a:t>Reunião de pais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xmlns="" id="{63DAB858-5A0C-4AFF-AAC6-705EDF8DB7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61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8D436F-9ACD-4C92-AFC8-C934C527A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0538E0-A884-4E60-A6AB-77D830E2FC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Educativo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0D7DD0-1C67-4D4C-9E06-678233DB8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78EC74F7-B898-E339-F241-2BBD4F03C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536" y="640080"/>
            <a:ext cx="5053066" cy="254660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/>
              <a:t>As </a:t>
            </a:r>
            <a:r>
              <a:rPr lang="en-US" sz="4400" dirty="0" err="1"/>
              <a:t>estratégias</a:t>
            </a:r>
            <a:endParaRPr lang="en-US" sz="4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1A69E64-D660-011D-4A10-01E26BD70A50}"/>
              </a:ext>
            </a:extLst>
          </p:cNvPr>
          <p:cNvSpPr txBox="1"/>
          <p:nvPr/>
        </p:nvSpPr>
        <p:spPr>
          <a:xfrm>
            <a:off x="6570204" y="3671315"/>
            <a:ext cx="5057398" cy="254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Utilizar</a:t>
            </a:r>
            <a:r>
              <a:rPr lang="en-US" sz="2000" dirty="0"/>
              <a:t> um </a:t>
            </a:r>
            <a:r>
              <a:rPr lang="en-US" sz="2000" dirty="0" err="1"/>
              <a:t>modelo</a:t>
            </a:r>
            <a:r>
              <a:rPr lang="en-US" sz="2000" dirty="0"/>
              <a:t> </a:t>
            </a:r>
            <a:r>
              <a:rPr lang="en-US" sz="2000" dirty="0" err="1"/>
              <a:t>pedagógico</a:t>
            </a:r>
            <a:r>
              <a:rPr lang="en-US" sz="2000" dirty="0"/>
              <a:t> </a:t>
            </a:r>
            <a:r>
              <a:rPr lang="en-US" sz="2000" dirty="0" err="1"/>
              <a:t>aberto</a:t>
            </a:r>
            <a:r>
              <a:rPr lang="en-US" sz="2000" dirty="0"/>
              <a:t>, </a:t>
            </a:r>
            <a:r>
              <a:rPr lang="en-US" sz="2000" dirty="0" err="1"/>
              <a:t>flexível</a:t>
            </a:r>
            <a:r>
              <a:rPr lang="en-US" sz="2000" dirty="0"/>
              <a:t> e </a:t>
            </a:r>
            <a:r>
              <a:rPr lang="en-US" sz="2000" dirty="0" err="1"/>
              <a:t>integrador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que</a:t>
            </a:r>
            <a:r>
              <a:rPr lang="en-US" sz="2000" dirty="0"/>
              <a:t> as </a:t>
            </a:r>
            <a:r>
              <a:rPr lang="en-US" sz="2000" dirty="0" err="1"/>
              <a:t>crianças</a:t>
            </a:r>
            <a:r>
              <a:rPr lang="en-US" sz="2000" dirty="0"/>
              <a:t> (re)</a:t>
            </a:r>
            <a:r>
              <a:rPr lang="en-US" sz="2000" dirty="0" err="1"/>
              <a:t>constroem</a:t>
            </a:r>
            <a:r>
              <a:rPr lang="en-US" sz="2000" dirty="0"/>
              <a:t> o </a:t>
            </a:r>
            <a:r>
              <a:rPr lang="en-US" sz="2000" dirty="0" err="1"/>
              <a:t>seu</a:t>
            </a:r>
            <a:r>
              <a:rPr lang="en-US" sz="2000" dirty="0"/>
              <a:t> </a:t>
            </a:r>
            <a:r>
              <a:rPr lang="en-US" sz="2000" dirty="0" err="1"/>
              <a:t>próprio</a:t>
            </a:r>
            <a:r>
              <a:rPr lang="en-US" sz="2000" dirty="0"/>
              <a:t> </a:t>
            </a:r>
            <a:r>
              <a:rPr lang="en-US" sz="2000" dirty="0" err="1"/>
              <a:t>conhecimento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Alem</a:t>
            </a:r>
            <a:r>
              <a:rPr lang="en-US" sz="2000" dirty="0"/>
              <a:t> disso, </a:t>
            </a:r>
            <a:r>
              <a:rPr lang="en-US" sz="2000" dirty="0" err="1"/>
              <a:t>fomentamos</a:t>
            </a:r>
            <a:r>
              <a:rPr lang="en-US" sz="2000" dirty="0"/>
              <a:t> a </a:t>
            </a:r>
            <a:r>
              <a:rPr lang="en-US" sz="2000" dirty="0" err="1"/>
              <a:t>participação</a:t>
            </a:r>
            <a:r>
              <a:rPr lang="en-US" sz="2000" dirty="0"/>
              <a:t> </a:t>
            </a:r>
            <a:r>
              <a:rPr lang="en-US" sz="2000" dirty="0" err="1"/>
              <a:t>ativa</a:t>
            </a:r>
            <a:r>
              <a:rPr lang="en-US" sz="2000" dirty="0"/>
              <a:t> dos </a:t>
            </a:r>
            <a:r>
              <a:rPr lang="en-US" sz="2000" dirty="0" err="1"/>
              <a:t>pais</a:t>
            </a:r>
            <a:r>
              <a:rPr lang="en-US" sz="2000" dirty="0"/>
              <a:t> no </a:t>
            </a:r>
            <a:r>
              <a:rPr lang="en-US" sz="2000" dirty="0" err="1"/>
              <a:t>processo</a:t>
            </a:r>
            <a:r>
              <a:rPr lang="en-US" sz="2000" dirty="0"/>
              <a:t> de </a:t>
            </a:r>
            <a:r>
              <a:rPr lang="en-US" sz="2000" dirty="0" err="1"/>
              <a:t>aprendizagem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268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327E86-CA9F-5206-7516-3A48A9C2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Projeto Educativo da Instituição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Triénio 2024/2025, 2025/2026,2026/2027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xmlns="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6429552-B16D-2DA1-D383-DE073B11CA5A}"/>
              </a:ext>
            </a:extLst>
          </p:cNvPr>
          <p:cNvSpPr txBox="1"/>
          <p:nvPr/>
        </p:nvSpPr>
        <p:spPr>
          <a:xfrm>
            <a:off x="630935" y="2807208"/>
            <a:ext cx="3962835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 err="1"/>
              <a:t>Abraçar</a:t>
            </a:r>
            <a:r>
              <a:rPr lang="en-US" sz="3600" dirty="0"/>
              <a:t> o  Mundo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xmlns="" id="{46243985-1DC5-0D98-A3C7-211BE2346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013" y="640080"/>
            <a:ext cx="664028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24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2554CA6-288E-4202-BC52-2E5A8F0C0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327E86-CA9F-5206-7516-3A48A9C2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</a:rPr>
              <a:t>Projeto Educativo “Abraçar o Mundo”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xmlns="" id="{5B7778FC-632E-4DCA-A7CB-0D7731CCF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A23A907-97FB-4A8F-880A-DD77401C4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705EB94A-8116-5A2C-B309-C277F225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600" dirty="0"/>
              <a:t>Porquê?</a:t>
            </a:r>
          </a:p>
          <a:p>
            <a:pPr marL="628650" indent="0">
              <a:buNone/>
            </a:pPr>
            <a:r>
              <a:rPr lang="pt-PT" sz="2600" dirty="0"/>
              <a:t>		É nossa vontade despertar para o conhecimento e exploração do mundo enquanto contexto físico e de relações sociais, criando um ambiente de comunicação onde a criança </a:t>
            </a:r>
            <a:r>
              <a:rPr lang="pt-PT" sz="2600" dirty="0" smtClean="0"/>
              <a:t>escuta, </a:t>
            </a:r>
            <a:r>
              <a:rPr lang="pt-PT" sz="2600" dirty="0"/>
              <a:t>observa e expressa o que sente/pensa.</a:t>
            </a:r>
          </a:p>
        </p:txBody>
      </p:sp>
    </p:spTree>
    <p:extLst>
      <p:ext uri="{BB962C8B-B14F-4D97-AF65-F5344CB8AC3E}">
        <p14:creationId xmlns:p14="http://schemas.microsoft.com/office/powerpoint/2010/main" xmlns="" val="3677434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2554CA6-288E-4202-BC52-2E5A8F0C0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327E86-CA9F-5206-7516-3A48A9C2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</a:rPr>
              <a:t>Projeto Educativo “Abraçar o Mundo”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5B7778FC-632E-4DCA-A7CB-0D7731CCF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A23A907-97FB-4A8F-880A-DD77401C4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705EB94A-8116-5A2C-B309-C277F225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sz="3600" dirty="0"/>
              <a:t>O que queremos mudar</a:t>
            </a:r>
            <a:r>
              <a:rPr lang="pt-PT" sz="3600" dirty="0" smtClean="0"/>
              <a:t>?</a:t>
            </a:r>
            <a:endParaRPr lang="pt-PT" sz="3600" dirty="0" smtClean="0"/>
          </a:p>
          <a:p>
            <a:pPr marL="0" indent="0">
              <a:buNone/>
            </a:pPr>
            <a:endParaRPr lang="pt-PT" sz="3600" dirty="0"/>
          </a:p>
          <a:p>
            <a:pPr marL="628650" indent="0">
              <a:buNone/>
            </a:pPr>
            <a:r>
              <a:rPr lang="pt-PT" sz="2400" dirty="0"/>
              <a:t>	</a:t>
            </a:r>
            <a:r>
              <a:rPr lang="pt-PT" sz="2400" dirty="0" smtClean="0"/>
              <a:t>Contribuir </a:t>
            </a:r>
            <a:r>
              <a:rPr lang="pt-PT" sz="2400" dirty="0"/>
              <a:t>para um mundo mais sustentável e melhor para viver.</a:t>
            </a:r>
          </a:p>
          <a:p>
            <a:pPr marL="628650" indent="0">
              <a:buNone/>
            </a:pPr>
            <a:r>
              <a:rPr lang="pt-PT" sz="2400" dirty="0"/>
              <a:t>	</a:t>
            </a:r>
            <a:r>
              <a:rPr lang="pt-PT" sz="2400" dirty="0" smtClean="0"/>
              <a:t>O </a:t>
            </a:r>
            <a:r>
              <a:rPr lang="pt-PT" sz="2400" dirty="0"/>
              <a:t>destino do planeta está na mão das nossas crianças.</a:t>
            </a:r>
          </a:p>
          <a:p>
            <a:pPr marL="628650" indent="0">
              <a:buNone/>
            </a:pPr>
            <a:r>
              <a:rPr lang="pt-PT" sz="2400" dirty="0"/>
              <a:t>	</a:t>
            </a:r>
            <a:r>
              <a:rPr lang="pt-PT" sz="2400" dirty="0" smtClean="0"/>
              <a:t>É </a:t>
            </a:r>
            <a:r>
              <a:rPr lang="pt-PT" sz="2400" dirty="0"/>
              <a:t>importante que, desde pequenos, aprendam a racionalizar os recursos e a contribuir na luta contra as mudanças climáticas.</a:t>
            </a:r>
          </a:p>
        </p:txBody>
      </p:sp>
    </p:spTree>
    <p:extLst>
      <p:ext uri="{BB962C8B-B14F-4D97-AF65-F5344CB8AC3E}">
        <p14:creationId xmlns:p14="http://schemas.microsoft.com/office/powerpoint/2010/main" xmlns="" val="319642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2554CA6-288E-4202-BC52-2E5A8F0C0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327E86-CA9F-5206-7516-3A48A9C2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</a:rPr>
              <a:t>Projeto Educativo “Abraçar o Mundo”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5B7778FC-632E-4DCA-A7CB-0D7731CCF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A23A907-97FB-4A8F-880A-DD77401C4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705EB94A-8116-5A2C-B309-C277F225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600" dirty="0"/>
              <a:t>Como fazer?</a:t>
            </a:r>
          </a:p>
          <a:p>
            <a:pPr marL="628650" indent="0">
              <a:buNone/>
            </a:pPr>
            <a:r>
              <a:rPr lang="pt-PT" dirty="0"/>
              <a:t>	</a:t>
            </a:r>
            <a:r>
              <a:rPr lang="pt-PT" dirty="0" smtClean="0"/>
              <a:t>Trabalhar </a:t>
            </a:r>
            <a:r>
              <a:rPr lang="pt-PT" dirty="0"/>
              <a:t>com as crianças de forma integral, promovendo um maior estimulo a nível pessoal e social.</a:t>
            </a:r>
          </a:p>
          <a:p>
            <a:pPr marL="628650" indent="0">
              <a:buNone/>
            </a:pPr>
            <a:r>
              <a:rPr lang="pt-PT" dirty="0"/>
              <a:t>	</a:t>
            </a:r>
            <a:r>
              <a:rPr lang="pt-PT" dirty="0" smtClean="0"/>
              <a:t>Promover </a:t>
            </a:r>
            <a:r>
              <a:rPr lang="pt-PT" dirty="0"/>
              <a:t>o contacto com a natureza e a diversidade cultural.</a:t>
            </a:r>
          </a:p>
        </p:txBody>
      </p:sp>
    </p:spTree>
    <p:extLst>
      <p:ext uri="{BB962C8B-B14F-4D97-AF65-F5344CB8AC3E}">
        <p14:creationId xmlns:p14="http://schemas.microsoft.com/office/powerpoint/2010/main" xmlns="" val="406419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1E214AA7-F028-4A0D-8698-61AEC754D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rgbClr val="3F3F3F"/>
                </a:solidFill>
                <a:latin typeface="+mj-lt"/>
                <a:ea typeface="+mj-ea"/>
                <a:cs typeface="+mj-cs"/>
              </a:rPr>
              <a:t>Projeto</a:t>
            </a:r>
            <a:r>
              <a:rPr lang="en-US" sz="36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 Curricular de </a:t>
            </a:r>
            <a:r>
              <a:rPr lang="en-US" sz="3600" kern="1200" dirty="0" err="1">
                <a:solidFill>
                  <a:srgbClr val="3F3F3F"/>
                </a:solidFill>
                <a:latin typeface="+mj-lt"/>
                <a:ea typeface="+mj-ea"/>
                <a:cs typeface="+mj-cs"/>
              </a:rPr>
              <a:t>grupo</a:t>
            </a:r>
            <a:r>
              <a:rPr lang="en-US" sz="36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 (PCG)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78EC74F7-B898-E339-F241-2BBD4F03C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915" y="2888250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dirty="0"/>
              <a:t>O que é?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6206FDC-2777-4D7F-AF9C-73413DA66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1A69E64-D660-011D-4A10-01E26BD70A50}"/>
              </a:ext>
            </a:extLst>
          </p:cNvPr>
          <p:cNvSpPr txBox="1"/>
          <p:nvPr/>
        </p:nvSpPr>
        <p:spPr>
          <a:xfrm>
            <a:off x="6417731" y="2888250"/>
            <a:ext cx="4292594" cy="2959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É um </a:t>
            </a:r>
            <a:r>
              <a:rPr lang="en-US" sz="2400" dirty="0" err="1"/>
              <a:t>documento</a:t>
            </a:r>
            <a:r>
              <a:rPr lang="en-US" sz="2400" dirty="0"/>
              <a:t> que </a:t>
            </a:r>
            <a:r>
              <a:rPr lang="en-US" sz="2400" dirty="0" err="1"/>
              <a:t>decreta</a:t>
            </a:r>
            <a:r>
              <a:rPr lang="en-US" sz="2400" dirty="0"/>
              <a:t> quais as </a:t>
            </a:r>
            <a:r>
              <a:rPr lang="en-US" sz="2400" dirty="0" err="1"/>
              <a:t>prioridades</a:t>
            </a:r>
            <a:r>
              <a:rPr lang="en-US" sz="2400" dirty="0"/>
              <a:t>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aprendizagens</a:t>
            </a:r>
            <a:r>
              <a:rPr lang="en-US" sz="2400" dirty="0"/>
              <a:t> e no </a:t>
            </a:r>
            <a:r>
              <a:rPr lang="en-US" sz="2400" dirty="0" err="1"/>
              <a:t>desenvolvimento</a:t>
            </a:r>
            <a:r>
              <a:rPr lang="en-US" sz="2400" dirty="0"/>
              <a:t> do </a:t>
            </a:r>
            <a:r>
              <a:rPr lang="en-US" sz="2400" dirty="0" err="1"/>
              <a:t>grupo</a:t>
            </a:r>
            <a:r>
              <a:rPr lang="en-US" sz="2400" dirty="0"/>
              <a:t>, de </a:t>
            </a:r>
            <a:r>
              <a:rPr lang="en-US" sz="2400" dirty="0" err="1"/>
              <a:t>acordo</a:t>
            </a:r>
            <a:r>
              <a:rPr lang="en-US" sz="2400" dirty="0"/>
              <a:t> com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seus</a:t>
            </a:r>
            <a:r>
              <a:rPr lang="en-US" sz="2400" dirty="0"/>
              <a:t> interesses e </a:t>
            </a:r>
            <a:r>
              <a:rPr lang="en-US" sz="2400" dirty="0" err="1"/>
              <a:t>necessidades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7513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Uma imagem com árvore, ar livre, pessoa, rapariga&#10;&#10;Descrição gerada automaticamente">
            <a:extLst>
              <a:ext uri="{FF2B5EF4-FFF2-40B4-BE49-F238E27FC236}">
                <a16:creationId xmlns:a16="http://schemas.microsoft.com/office/drawing/2014/main" xmlns="" id="{4DAF8060-14DE-3336-C858-6E233912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989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dirty="0" err="1">
                <a:solidFill>
                  <a:schemeClr val="bg1"/>
                </a:solidFill>
              </a:rPr>
              <a:t>Projeto</a:t>
            </a:r>
            <a:r>
              <a:rPr lang="en-US" sz="6600" dirty="0">
                <a:solidFill>
                  <a:schemeClr val="bg1"/>
                </a:solidFill>
              </a:rPr>
              <a:t> Curricular de </a:t>
            </a:r>
            <a:r>
              <a:rPr lang="en-US" sz="6600" dirty="0" err="1">
                <a:solidFill>
                  <a:schemeClr val="bg1"/>
                </a:solidFill>
              </a:rPr>
              <a:t>grupo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8DC9641-10F5-EC74-6271-0FA96CC6C14A}"/>
              </a:ext>
            </a:extLst>
          </p:cNvPr>
          <p:cNvSpPr txBox="1"/>
          <p:nvPr/>
        </p:nvSpPr>
        <p:spPr>
          <a:xfrm>
            <a:off x="404553" y="5624945"/>
            <a:ext cx="9078562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solidFill>
                  <a:schemeClr val="bg1"/>
                </a:solidFill>
              </a:rPr>
              <a:t>Brincar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sabor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vento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8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40DE774A-1D46-5D00-3557-272572F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PCG </a:t>
            </a:r>
            <a:r>
              <a:rPr lang="en-US" sz="5400" dirty="0" err="1"/>
              <a:t>Brincar</a:t>
            </a:r>
            <a:r>
              <a:rPr lang="en-US" sz="5400" dirty="0"/>
              <a:t> </a:t>
            </a:r>
            <a:r>
              <a:rPr lang="en-US" sz="5400" dirty="0" err="1"/>
              <a:t>ao</a:t>
            </a:r>
            <a:r>
              <a:rPr lang="en-US" sz="5400" dirty="0"/>
              <a:t> </a:t>
            </a:r>
            <a:r>
              <a:rPr lang="en-US" sz="5400" dirty="0" err="1"/>
              <a:t>sabor</a:t>
            </a:r>
            <a:r>
              <a:rPr lang="en-US" sz="5400" dirty="0"/>
              <a:t> do </a:t>
            </a:r>
            <a:r>
              <a:rPr lang="en-US" sz="5400" dirty="0" err="1"/>
              <a:t>vento</a:t>
            </a:r>
            <a:endParaRPr lang="en-US" sz="54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xmlns="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xmlns="" id="{574248DB-0B72-97B2-9C6B-DE66CA196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3600" dirty="0" err="1" smtClean="0"/>
              <a:t>Porquê</a:t>
            </a:r>
            <a:r>
              <a:rPr lang="en-US" sz="3600" dirty="0" smtClean="0"/>
              <a:t>?</a:t>
            </a:r>
            <a:endParaRPr lang="en-US" sz="1100" dirty="0" smtClean="0"/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err="1" smtClean="0"/>
              <a:t>Ainda</a:t>
            </a:r>
            <a:r>
              <a:rPr lang="en-US" sz="2200" dirty="0" smtClean="0"/>
              <a:t> </a:t>
            </a:r>
            <a:r>
              <a:rPr lang="en-US" sz="2200" dirty="0" err="1"/>
              <a:t>nos</a:t>
            </a:r>
            <a:r>
              <a:rPr lang="en-US" sz="2200" dirty="0"/>
              <a:t> </a:t>
            </a:r>
            <a:r>
              <a:rPr lang="en-US" sz="2200" dirty="0" err="1"/>
              <a:t>estamos</a:t>
            </a:r>
            <a:r>
              <a:rPr lang="en-US" sz="2200" dirty="0"/>
              <a:t> a </a:t>
            </a:r>
            <a:r>
              <a:rPr lang="en-US" sz="2200" dirty="0" err="1" smtClean="0"/>
              <a:t>recompôr</a:t>
            </a:r>
            <a:r>
              <a:rPr lang="en-US" sz="2200" dirty="0" smtClean="0"/>
              <a:t> </a:t>
            </a:r>
            <a:r>
              <a:rPr lang="en-US" sz="2200" dirty="0"/>
              <a:t>do </a:t>
            </a:r>
            <a:r>
              <a:rPr lang="en-US" sz="2200" dirty="0" err="1"/>
              <a:t>impacto</a:t>
            </a:r>
            <a:r>
              <a:rPr lang="en-US" sz="2200" dirty="0"/>
              <a:t> </a:t>
            </a:r>
            <a:r>
              <a:rPr lang="en-US" sz="2200" dirty="0" err="1"/>
              <a:t>covid</a:t>
            </a:r>
            <a:r>
              <a:rPr lang="en-US" sz="2200" dirty="0"/>
              <a:t> 19 </a:t>
            </a:r>
          </a:p>
          <a:p>
            <a:r>
              <a:rPr lang="en-US" sz="2200" dirty="0" err="1"/>
              <a:t>Passamos</a:t>
            </a:r>
            <a:r>
              <a:rPr lang="en-US" sz="2200" dirty="0"/>
              <a:t> a </a:t>
            </a:r>
            <a:r>
              <a:rPr lang="en-US" sz="2200" dirty="0" err="1"/>
              <a:t>trabalhar</a:t>
            </a:r>
            <a:r>
              <a:rPr lang="en-US" sz="2200" dirty="0"/>
              <a:t> </a:t>
            </a:r>
            <a:r>
              <a:rPr lang="en-US" sz="2200" dirty="0" err="1"/>
              <a:t>muito</a:t>
            </a:r>
            <a:r>
              <a:rPr lang="en-US" sz="2200" dirty="0"/>
              <a:t>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sala</a:t>
            </a:r>
            <a:r>
              <a:rPr lang="en-US" sz="2200" dirty="0"/>
              <a:t> e tem </a:t>
            </a:r>
            <a:r>
              <a:rPr lang="en-US" sz="2200" dirty="0" err="1"/>
              <a:t>sido</a:t>
            </a:r>
            <a:r>
              <a:rPr lang="en-US" sz="2200" dirty="0"/>
              <a:t> de forma </a:t>
            </a:r>
            <a:r>
              <a:rPr lang="en-US" sz="2200" dirty="0" err="1"/>
              <a:t>muito</a:t>
            </a:r>
            <a:r>
              <a:rPr lang="en-US" sz="2200" dirty="0"/>
              <a:t> </a:t>
            </a:r>
            <a:r>
              <a:rPr lang="en-US" sz="2200" dirty="0" err="1"/>
              <a:t>lenta</a:t>
            </a:r>
            <a:r>
              <a:rPr lang="en-US" sz="2200" dirty="0"/>
              <a:t> </a:t>
            </a:r>
            <a:r>
              <a:rPr lang="en-US" sz="2200" dirty="0" err="1"/>
              <a:t>que</a:t>
            </a:r>
            <a:r>
              <a:rPr lang="en-US" sz="2200" dirty="0"/>
              <a:t> </a:t>
            </a:r>
            <a:r>
              <a:rPr lang="en-US" sz="2200" dirty="0" err="1"/>
              <a:t>temos</a:t>
            </a:r>
            <a:r>
              <a:rPr lang="en-US" sz="2200" dirty="0"/>
              <a:t> </a:t>
            </a:r>
            <a:r>
              <a:rPr lang="en-US" sz="2200" dirty="0" err="1"/>
              <a:t>vindo</a:t>
            </a:r>
            <a:r>
              <a:rPr lang="en-US" sz="2200" dirty="0"/>
              <a:t> a </a:t>
            </a:r>
            <a:r>
              <a:rPr lang="en-US" sz="2200" dirty="0" err="1"/>
              <a:t>sair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Acredito</a:t>
            </a:r>
            <a:r>
              <a:rPr lang="en-US" sz="2200" dirty="0"/>
              <a:t> </a:t>
            </a:r>
            <a:r>
              <a:rPr lang="en-US" sz="2200" dirty="0" err="1"/>
              <a:t>que</a:t>
            </a:r>
            <a:r>
              <a:rPr lang="en-US" sz="2200" dirty="0"/>
              <a:t> o </a:t>
            </a:r>
            <a:r>
              <a:rPr lang="en-US" sz="2200" dirty="0" err="1"/>
              <a:t>brincar</a:t>
            </a:r>
            <a:r>
              <a:rPr lang="en-US" sz="2200" dirty="0"/>
              <a:t> </a:t>
            </a:r>
            <a:r>
              <a:rPr lang="en-US" sz="2200" dirty="0" err="1"/>
              <a:t>livremente</a:t>
            </a:r>
            <a:r>
              <a:rPr lang="en-US" sz="2200" dirty="0"/>
              <a:t> e de forma </a:t>
            </a:r>
            <a:r>
              <a:rPr lang="en-US" sz="2200" dirty="0" err="1" smtClean="0"/>
              <a:t>orientada</a:t>
            </a:r>
            <a:r>
              <a:rPr lang="en-US" sz="2200" dirty="0" smtClean="0"/>
              <a:t>,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dirty="0" err="1"/>
              <a:t>ar</a:t>
            </a:r>
            <a:r>
              <a:rPr lang="en-US" sz="2200" dirty="0"/>
              <a:t> </a:t>
            </a:r>
            <a:r>
              <a:rPr lang="en-US" sz="2200" dirty="0" err="1" smtClean="0"/>
              <a:t>livre</a:t>
            </a:r>
            <a:r>
              <a:rPr lang="en-US" sz="2200" dirty="0" smtClean="0"/>
              <a:t>, </a:t>
            </a:r>
            <a:r>
              <a:rPr lang="en-US" sz="2200" dirty="0"/>
              <a:t>é </a:t>
            </a:r>
            <a:r>
              <a:rPr lang="en-US" sz="2200" dirty="0" err="1"/>
              <a:t>muito</a:t>
            </a:r>
            <a:r>
              <a:rPr lang="en-US" sz="2200" dirty="0"/>
              <a:t> </a:t>
            </a:r>
            <a:r>
              <a:rPr lang="en-US" sz="2200" dirty="0" err="1"/>
              <a:t>benéfico</a:t>
            </a:r>
            <a:r>
              <a:rPr lang="en-US" sz="2200" dirty="0"/>
              <a:t> e </a:t>
            </a:r>
            <a:r>
              <a:rPr lang="en-US" sz="2200" dirty="0" err="1"/>
              <a:t>necessário</a:t>
            </a:r>
            <a:r>
              <a:rPr lang="en-US" sz="2200" dirty="0"/>
              <a:t> </a:t>
            </a:r>
            <a:r>
              <a:rPr lang="en-US" sz="2200" dirty="0" err="1"/>
              <a:t>para</a:t>
            </a:r>
            <a:r>
              <a:rPr lang="en-US" sz="2200" dirty="0"/>
              <a:t> o </a:t>
            </a:r>
            <a:r>
              <a:rPr lang="en-US" sz="2200" dirty="0" err="1"/>
              <a:t>desenvolvimento</a:t>
            </a:r>
            <a:r>
              <a:rPr lang="en-US" sz="2200" dirty="0"/>
              <a:t> </a:t>
            </a:r>
            <a:r>
              <a:rPr lang="en-US" sz="2200" dirty="0" err="1"/>
              <a:t>da</a:t>
            </a:r>
            <a:r>
              <a:rPr lang="en-US" sz="2200" dirty="0"/>
              <a:t> </a:t>
            </a:r>
            <a:r>
              <a:rPr lang="en-US" sz="2200" dirty="0" err="1"/>
              <a:t>criança</a:t>
            </a:r>
            <a:r>
              <a:rPr lang="en-US" sz="2200" dirty="0"/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32DC486-0EFB-8E53-D3AB-1003744DD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8" r="1564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228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 dirty="0"/>
              <a:t>PCG Brincar ao sabor do vento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600" dirty="0"/>
              <a:t>Então</a:t>
            </a:r>
            <a:r>
              <a:rPr lang="pt-PT" sz="3600" dirty="0" smtClean="0"/>
              <a:t>…</a:t>
            </a:r>
          </a:p>
          <a:p>
            <a:pPr marL="0" indent="0">
              <a:buNone/>
            </a:pPr>
            <a:endParaRPr lang="pt-PT" sz="3600" dirty="0"/>
          </a:p>
          <a:p>
            <a:r>
              <a:rPr lang="pt-PT" sz="2200" dirty="0"/>
              <a:t>Vamos aproveitar todas as experiencias e desafios que o mundo exterior nos proporciona para potenciar um crescimento saudável, contribuindo para o desenvolvimento das crianças em todas as áreas de conteúdo previstas nas Orientações Curriculares Para a Educação Pré-escolar(OCEPE)</a:t>
            </a:r>
          </a:p>
        </p:txBody>
      </p:sp>
    </p:spTree>
    <p:extLst>
      <p:ext uri="{BB962C8B-B14F-4D97-AF65-F5344CB8AC3E}">
        <p14:creationId xmlns:p14="http://schemas.microsoft.com/office/powerpoint/2010/main" xmlns="" val="316671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 dirty="0"/>
              <a:t>PCG Brincar ao sabor do vento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3600" dirty="0"/>
              <a:t>Como?</a:t>
            </a:r>
          </a:p>
          <a:p>
            <a:r>
              <a:rPr lang="pt-PT" sz="2200" dirty="0"/>
              <a:t>Dinamizar atividades e partes da rotina diária no exterior do infantário</a:t>
            </a:r>
          </a:p>
          <a:p>
            <a:r>
              <a:rPr lang="pt-PT" sz="2200" dirty="0"/>
              <a:t>Visitas de estudo</a:t>
            </a:r>
          </a:p>
          <a:p>
            <a:r>
              <a:rPr lang="pt-PT" sz="2200" dirty="0"/>
              <a:t>Jogos</a:t>
            </a:r>
          </a:p>
          <a:p>
            <a:r>
              <a:rPr lang="pt-PT" sz="2200" dirty="0"/>
              <a:t>Realização de </a:t>
            </a:r>
            <a:r>
              <a:rPr lang="pt-PT" sz="2200" dirty="0" smtClean="0"/>
              <a:t>experiências</a:t>
            </a:r>
            <a:endParaRPr lang="pt-PT" sz="2200" dirty="0"/>
          </a:p>
          <a:p>
            <a:r>
              <a:rPr lang="pt-PT" sz="2200" dirty="0"/>
              <a:t>Leitura e criação de livros</a:t>
            </a:r>
          </a:p>
          <a:p>
            <a:r>
              <a:rPr lang="pt-PT" sz="2200" dirty="0"/>
              <a:t>Registos</a:t>
            </a:r>
          </a:p>
          <a:p>
            <a:r>
              <a:rPr lang="pt-PT" sz="2200" dirty="0"/>
              <a:t>Atividades individuais</a:t>
            </a:r>
          </a:p>
          <a:p>
            <a:r>
              <a:rPr lang="pt-PT" sz="2200" dirty="0"/>
              <a:t>Atividades em pequeno grupo </a:t>
            </a:r>
          </a:p>
          <a:p>
            <a:r>
              <a:rPr lang="pt-PT" sz="2200" dirty="0"/>
              <a:t>Atividades em grande grupo</a:t>
            </a:r>
          </a:p>
        </p:txBody>
      </p:sp>
    </p:spTree>
    <p:extLst>
      <p:ext uri="{BB962C8B-B14F-4D97-AF65-F5344CB8AC3E}">
        <p14:creationId xmlns:p14="http://schemas.microsoft.com/office/powerpoint/2010/main" xmlns="" val="265777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2FB1A-7AB2-0C9D-68BA-9A61EB39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rgbClr val="F45F0C"/>
                </a:solidFill>
              </a:rPr>
              <a:t>Ordem de trabalhos</a:t>
            </a:r>
          </a:p>
        </p:txBody>
      </p:sp>
      <p:graphicFrame>
        <p:nvGraphicFramePr>
          <p:cNvPr id="5" name="Marcador de Posição de Conteúdo 2">
            <a:extLst>
              <a:ext uri="{FF2B5EF4-FFF2-40B4-BE49-F238E27FC236}">
                <a16:creationId xmlns:a16="http://schemas.microsoft.com/office/drawing/2014/main" xmlns="" id="{64124D7F-3802-FD6C-B8A4-50B78688AE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90763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/>
              <a:t>PCG Brincar ao sabor do vento</a:t>
            </a:r>
            <a:endParaRPr lang="pt-PT" sz="5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5334000" cy="1139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4200" dirty="0"/>
              <a:t>Gestão e organização do tempo (diário)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0A24797-72EC-78AA-264B-D2885AEA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055813"/>
            <a:ext cx="4191000" cy="41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64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/>
              <a:t>PCG Brincar ao sabor do vento</a:t>
            </a:r>
            <a:endParaRPr lang="pt-PT" sz="5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10025743" cy="1139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4000" dirty="0"/>
              <a:t>Gestão e organização do tempo (semanal)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AEE581A-1049-FE2F-5748-C7525DEDC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94" y="2499360"/>
            <a:ext cx="4143953" cy="38010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070339D-ADD1-1E88-8DF2-FF12D792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281" y="2499360"/>
            <a:ext cx="4277322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84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 dirty="0"/>
              <a:t>PCG Brincar ao sabor do vento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4000" dirty="0"/>
              <a:t>Desafio para este ano </a:t>
            </a:r>
            <a:r>
              <a:rPr lang="pt-PT" sz="4000" dirty="0" err="1"/>
              <a:t>letivo</a:t>
            </a:r>
            <a:r>
              <a:rPr lang="pt-PT" sz="4000" dirty="0" smtClean="0"/>
              <a:t>:</a:t>
            </a:r>
          </a:p>
          <a:p>
            <a:pPr marL="0" indent="0">
              <a:buNone/>
            </a:pPr>
            <a:endParaRPr lang="pt-PT" sz="4000" dirty="0"/>
          </a:p>
          <a:p>
            <a:r>
              <a:rPr lang="pt-PT" sz="3200" dirty="0"/>
              <a:t>Transformar o espaço exterior do </a:t>
            </a:r>
            <a:r>
              <a:rPr lang="pt-PT" sz="3200" dirty="0" smtClean="0"/>
              <a:t>infantário, </a:t>
            </a:r>
            <a:r>
              <a:rPr lang="pt-PT" sz="3200" dirty="0"/>
              <a:t>tornando-o mais rico e impulsionador de diversas brincadeiras e atividades desafiadoras</a:t>
            </a:r>
          </a:p>
        </p:txBody>
      </p:sp>
    </p:spTree>
    <p:extLst>
      <p:ext uri="{BB962C8B-B14F-4D97-AF65-F5344CB8AC3E}">
        <p14:creationId xmlns:p14="http://schemas.microsoft.com/office/powerpoint/2010/main" xmlns="" val="325758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/>
              <a:t>PCG Brincar ao sabor do vento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t-PT" sz="3800" dirty="0"/>
              <a:t>Horta aromática</a:t>
            </a:r>
          </a:p>
          <a:p>
            <a:endParaRPr lang="pt-PT" sz="2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29719F0-3A97-7066-AFE9-ADA49001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8" r="2388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51117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/>
              <a:t>PCG Brincar ao sabor do vento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t-PT" sz="3800" dirty="0"/>
              <a:t>Lago natural</a:t>
            </a:r>
          </a:p>
          <a:p>
            <a:endParaRPr lang="pt-PT" sz="3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2EDF130-CFDC-9AED-6236-9148E7F9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7" r="233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673955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xmlns="" id="{B3684CCF-CEBB-4D8E-A366-95E43D4C7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pt-PT"/>
              <a:t>PCG Brincar ao sabor do vento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pt-PT" sz="3800" dirty="0"/>
              <a:t>Canteiros de plantas e flores</a:t>
            </a:r>
          </a:p>
          <a:p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F72EBAC-BA27-2E50-0452-1F833603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46" r="14014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58" name="Arc 57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F29675A-2324-D248-B6FC-ACC4B1D1F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7" r="-3" b="-3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C9C30D4-F550-D279-36F1-AE043ACFA6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56" r="23424" b="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872009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/>
              <a:t>PCG Brincar ao sabor do vento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t-PT" sz="3800" dirty="0"/>
              <a:t>Horta dos pequeninos</a:t>
            </a:r>
          </a:p>
          <a:p>
            <a:endParaRPr lang="pt-PT" sz="3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D3A0A85-0AA1-A3EF-4F26-0C0BBDB21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13" r="474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93768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xmlns="" id="{B3684CCF-CEBB-4D8E-A366-95E43D4C7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pt-PT"/>
              <a:t>PCG Brincar ao sabor do vento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endParaRPr lang="pt-PT" dirty="0" smtClean="0"/>
          </a:p>
          <a:p>
            <a:r>
              <a:rPr lang="pt-PT" dirty="0" smtClean="0"/>
              <a:t>Decoração </a:t>
            </a:r>
            <a:r>
              <a:rPr lang="pt-PT" dirty="0"/>
              <a:t>com pneus, paletes e outros materiais</a:t>
            </a:r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701DA1A-D39F-DF39-84E3-BFA5CFF9A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81" b="6848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70" name="Arc 69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6835B51-CB32-691A-8087-06BADC90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48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28B0C29-92E7-47C1-277C-C39C80687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68" r="34433" b="1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450244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/>
              <a:t>PCG Brincar ao sabor do vento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pt-PT" sz="2600" dirty="0" smtClean="0"/>
          </a:p>
          <a:p>
            <a:r>
              <a:rPr lang="pt-PT" sz="2600" dirty="0" smtClean="0"/>
              <a:t>Comedouro </a:t>
            </a:r>
            <a:r>
              <a:rPr lang="pt-PT" sz="2600" dirty="0"/>
              <a:t>para pássaros</a:t>
            </a:r>
          </a:p>
          <a:p>
            <a:endParaRPr lang="pt-PT" sz="2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3B1786F-9E76-502B-28BB-B233D14B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57" r="2" b="126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70590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E817EB35-4D5C-493B-8459-98C99FD166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pt-PT"/>
              <a:t>PCG Brincar ao sabor do vento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72476" cy="4351338"/>
          </a:xfrm>
        </p:spPr>
        <p:txBody>
          <a:bodyPr>
            <a:normAutofit/>
          </a:bodyPr>
          <a:lstStyle/>
          <a:p>
            <a:pPr>
              <a:buNone/>
            </a:pPr>
            <a:endParaRPr lang="pt-PT" sz="3800" dirty="0" smtClean="0"/>
          </a:p>
          <a:p>
            <a:endParaRPr lang="pt-PT" sz="3200" dirty="0" smtClean="0"/>
          </a:p>
          <a:p>
            <a:r>
              <a:rPr lang="pt-PT" sz="3200" dirty="0" smtClean="0"/>
              <a:t>Brinquedos </a:t>
            </a:r>
            <a:r>
              <a:rPr lang="pt-PT" sz="3200" dirty="0"/>
              <a:t>de jardim</a:t>
            </a:r>
          </a:p>
          <a:p>
            <a:endParaRPr lang="pt-PT" sz="38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74EB0D9-2BC0-561B-4C97-C3D93D28A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06" r="21305" b="-3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1734274D-A4B9-3163-8D93-DA61CB696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66" r="-2" b="-2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17D0B16-7CCF-C551-1471-B2DF4AF8A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52" r="38479" b="2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42E6D76-7F0F-58CE-4F3D-E2A353F510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47" r="16803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83978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95CBCBC6-DA2E-B3EE-6456-D722B7B55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944"/>
            <a:ext cx="10515600" cy="1045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F45F0C"/>
                </a:solidFill>
              </a:rPr>
              <a:t>2023/2024 Fim do Projeto Educativo “Um Planeta, uma Vida</a:t>
            </a:r>
            <a:r>
              <a:rPr lang="pt-PT" b="1" dirty="0" smtClean="0">
                <a:solidFill>
                  <a:srgbClr val="F45F0C"/>
                </a:solidFill>
              </a:rPr>
              <a:t>”</a:t>
            </a:r>
            <a:endParaRPr lang="pt-PT" b="1" dirty="0">
              <a:solidFill>
                <a:srgbClr val="F45F0C"/>
              </a:solidFill>
            </a:endParaRPr>
          </a:p>
        </p:txBody>
      </p:sp>
      <p:pic>
        <p:nvPicPr>
          <p:cNvPr id="11" name="Imagem 10" descr="Uma imagem com ar livre, céu, relva, parque infantil&#10;&#10;Descrição gerada automaticamente">
            <a:extLst>
              <a:ext uri="{FF2B5EF4-FFF2-40B4-BE49-F238E27FC236}">
                <a16:creationId xmlns:a16="http://schemas.microsoft.com/office/drawing/2014/main" xmlns="" id="{CB5C4B75-8715-14F4-6531-3B3756D9B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7695" y="4114521"/>
            <a:ext cx="3024480" cy="2268360"/>
          </a:xfrm>
          <a:prstGeom prst="rect">
            <a:avLst/>
          </a:prstGeom>
        </p:spPr>
      </p:pic>
      <p:pic>
        <p:nvPicPr>
          <p:cNvPr id="13" name="Imagem 12" descr="Uma imagem com desenhos de criança, pessoa, mesa, interior&#10;&#10;Descrição gerada automaticamente">
            <a:extLst>
              <a:ext uri="{FF2B5EF4-FFF2-40B4-BE49-F238E27FC236}">
                <a16:creationId xmlns:a16="http://schemas.microsoft.com/office/drawing/2014/main" xmlns="" id="{68994A0B-4F97-B3F0-939C-D55A8F689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2268" y="4341947"/>
            <a:ext cx="2754515" cy="2065886"/>
          </a:xfrm>
          <a:prstGeom prst="rect">
            <a:avLst/>
          </a:prstGeom>
        </p:spPr>
      </p:pic>
      <p:pic>
        <p:nvPicPr>
          <p:cNvPr id="15" name="Imagem 14" descr="Uma imagem com desenhos de criança, interior, parede, sala&#10;&#10;Descrição gerada automaticamente">
            <a:extLst>
              <a:ext uri="{FF2B5EF4-FFF2-40B4-BE49-F238E27FC236}">
                <a16:creationId xmlns:a16="http://schemas.microsoft.com/office/drawing/2014/main" xmlns="" id="{F4B0D59F-5193-20FF-F198-A5D38BD0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16" y="4114520"/>
            <a:ext cx="3024480" cy="2268360"/>
          </a:xfrm>
          <a:prstGeom prst="rect">
            <a:avLst/>
          </a:prstGeom>
        </p:spPr>
      </p:pic>
      <p:pic>
        <p:nvPicPr>
          <p:cNvPr id="17" name="Imagem 16" descr="Uma imagem com vestuário, rapaz, pessoa, criança pequena&#10;&#10;Descrição gerada automaticamente">
            <a:extLst>
              <a:ext uri="{FF2B5EF4-FFF2-40B4-BE49-F238E27FC236}">
                <a16:creationId xmlns:a16="http://schemas.microsoft.com/office/drawing/2014/main" xmlns="" id="{3F1429FA-F6DB-7489-4CAA-DC3867FD0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2672" y="1483110"/>
            <a:ext cx="3157038" cy="2367779"/>
          </a:xfrm>
          <a:prstGeom prst="rect">
            <a:avLst/>
          </a:prstGeom>
        </p:spPr>
      </p:pic>
      <p:pic>
        <p:nvPicPr>
          <p:cNvPr id="19" name="Imagem 18" descr="Uma imagem com pessoa, vestuário, rapaz, interior&#10;&#10;Descrição gerada automaticamente">
            <a:extLst>
              <a:ext uri="{FF2B5EF4-FFF2-40B4-BE49-F238E27FC236}">
                <a16:creationId xmlns:a16="http://schemas.microsoft.com/office/drawing/2014/main" xmlns="" id="{565ABEF6-6525-CD5F-A1D9-670407E3B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586" y="1762173"/>
            <a:ext cx="2616815" cy="1962611"/>
          </a:xfrm>
          <a:prstGeom prst="rect">
            <a:avLst/>
          </a:prstGeom>
        </p:spPr>
      </p:pic>
      <p:pic>
        <p:nvPicPr>
          <p:cNvPr id="21" name="Imagem 20" descr="Uma imagem com pessoa, vestuário, Cara humana, interior&#10;&#10;Descrição gerada automaticamente">
            <a:extLst>
              <a:ext uri="{FF2B5EF4-FFF2-40B4-BE49-F238E27FC236}">
                <a16:creationId xmlns:a16="http://schemas.microsoft.com/office/drawing/2014/main" xmlns="" id="{95C01280-BDDF-4412-2F7C-3DF00C805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831283" y="1830709"/>
            <a:ext cx="2268359" cy="1701269"/>
          </a:xfrm>
          <a:prstGeom prst="rect">
            <a:avLst/>
          </a:prstGeom>
        </p:spPr>
      </p:pic>
      <p:pic>
        <p:nvPicPr>
          <p:cNvPr id="23" name="Imagem 22" descr="Uma imagem com texto, Consumíveis gerais, ferramenta, Consumíveis de escritório&#10;&#10;Descrição gerada automaticamente">
            <a:extLst>
              <a:ext uri="{FF2B5EF4-FFF2-40B4-BE49-F238E27FC236}">
                <a16:creationId xmlns:a16="http://schemas.microsoft.com/office/drawing/2014/main" xmlns="" id="{496AD54D-C85F-0054-E2FD-409C59382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122" y="1435070"/>
            <a:ext cx="1869411" cy="2492548"/>
          </a:xfrm>
          <a:prstGeom prst="rect">
            <a:avLst/>
          </a:prstGeom>
        </p:spPr>
      </p:pic>
      <p:pic>
        <p:nvPicPr>
          <p:cNvPr id="25" name="Imagem 24" descr="Uma imagem com interior, vestuário, pessoa, parede&#10;&#10;Descrição gerada automaticamente">
            <a:extLst>
              <a:ext uri="{FF2B5EF4-FFF2-40B4-BE49-F238E27FC236}">
                <a16:creationId xmlns:a16="http://schemas.microsoft.com/office/drawing/2014/main" xmlns="" id="{9245EE9D-A235-14FD-8833-58831C439F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605994" y="1794679"/>
            <a:ext cx="2492549" cy="1869412"/>
          </a:xfrm>
          <a:prstGeom prst="rect">
            <a:avLst/>
          </a:prstGeom>
        </p:spPr>
      </p:pic>
      <p:pic>
        <p:nvPicPr>
          <p:cNvPr id="27" name="Imagem 26" descr="Uma imagem com ar livre, vestuário, árvore, pessoa&#10;&#10;Descrição gerada automaticamente">
            <a:extLst>
              <a:ext uri="{FF2B5EF4-FFF2-40B4-BE49-F238E27FC236}">
                <a16:creationId xmlns:a16="http://schemas.microsoft.com/office/drawing/2014/main" xmlns="" id="{FE63D978-9C73-E722-B2CC-4B8FA91AB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2874" y="4341946"/>
            <a:ext cx="2222622" cy="16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375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/>
              <a:t>PCG Brincar ao sabor do vento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pt-PT" sz="3200" dirty="0" smtClean="0"/>
          </a:p>
          <a:p>
            <a:r>
              <a:rPr lang="pt-PT" sz="3200" dirty="0" smtClean="0"/>
              <a:t>Caixa </a:t>
            </a:r>
            <a:r>
              <a:rPr lang="pt-PT" sz="3200" dirty="0"/>
              <a:t>de Areia</a:t>
            </a:r>
          </a:p>
          <a:p>
            <a:endParaRPr lang="pt-PT" sz="4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D7FD8EF-96A3-B16D-2277-B900366B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60" r="1988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609845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 dirty="0"/>
              <a:t>PCG Brincar ao sabor do vento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sz="3600" dirty="0" smtClean="0"/>
          </a:p>
          <a:p>
            <a:pPr marL="0" indent="0">
              <a:buNone/>
            </a:pPr>
            <a:r>
              <a:rPr lang="pt-PT" sz="3600" dirty="0" smtClean="0"/>
              <a:t>Porque </a:t>
            </a:r>
            <a:r>
              <a:rPr lang="pt-PT" sz="3600" dirty="0"/>
              <a:t>no jogo entre o papel e o ecrã, o </a:t>
            </a:r>
            <a:r>
              <a:rPr lang="pt-PT" sz="3600" dirty="0" smtClean="0"/>
              <a:t>último </a:t>
            </a:r>
            <a:r>
              <a:rPr lang="pt-PT" sz="3600" dirty="0"/>
              <a:t>ganha 10-0, vou apostar em alguns projetos de leitura</a:t>
            </a:r>
          </a:p>
        </p:txBody>
      </p:sp>
    </p:spTree>
    <p:extLst>
      <p:ext uri="{BB962C8B-B14F-4D97-AF65-F5344CB8AC3E}">
        <p14:creationId xmlns:p14="http://schemas.microsoft.com/office/powerpoint/2010/main" xmlns="" val="2786055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 dirty="0"/>
              <a:t>PCG Brincar ao sabor do vento</a:t>
            </a:r>
          </a:p>
        </p:txBody>
      </p:sp>
      <p:sp>
        <p:nvSpPr>
          <p:cNvPr id="6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pt-PT" dirty="0" smtClean="0"/>
          </a:p>
          <a:p>
            <a:r>
              <a:rPr lang="pt-PT" dirty="0" smtClean="0"/>
              <a:t>Dinamizar </a:t>
            </a:r>
            <a:r>
              <a:rPr lang="pt-PT" dirty="0"/>
              <a:t>o cantinho da leitura</a:t>
            </a:r>
          </a:p>
          <a:p>
            <a:endParaRPr lang="pt-PT" sz="2200" dirty="0"/>
          </a:p>
        </p:txBody>
      </p:sp>
      <p:pic>
        <p:nvPicPr>
          <p:cNvPr id="8" name="Imagem 7" descr="Uma imagem com desenho, interior, cortina&#10;&#10;Descrição gerada automaticamente">
            <a:extLst>
              <a:ext uri="{FF2B5EF4-FFF2-40B4-BE49-F238E27FC236}">
                <a16:creationId xmlns:a16="http://schemas.microsoft.com/office/drawing/2014/main" xmlns="" id="{4AB87EF2-03A6-D7F6-04B3-B26B56B6A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9" r="6280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622264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 dirty="0"/>
              <a:t>PCG Brincar ao sabor do vento</a:t>
            </a:r>
          </a:p>
        </p:txBody>
      </p:sp>
      <p:sp>
        <p:nvSpPr>
          <p:cNvPr id="55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pt-PT" sz="3200" dirty="0" smtClean="0"/>
          </a:p>
          <a:p>
            <a:r>
              <a:rPr lang="pt-PT" sz="3200" dirty="0" smtClean="0"/>
              <a:t>Biblioteca </a:t>
            </a:r>
            <a:r>
              <a:rPr lang="pt-PT" sz="3200" dirty="0"/>
              <a:t>de rua</a:t>
            </a:r>
          </a:p>
          <a:p>
            <a:endParaRPr lang="pt-PT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C4EFF42-2269-9FF3-17F2-FEB55F82C5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11" r="-1" b="183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300498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pt-PT" sz="5000" dirty="0"/>
              <a:t>PCG Brincar ao sabor do vento</a:t>
            </a:r>
          </a:p>
        </p:txBody>
      </p:sp>
      <p:sp>
        <p:nvSpPr>
          <p:cNvPr id="6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pt-PT" dirty="0" smtClean="0"/>
          </a:p>
          <a:p>
            <a:r>
              <a:rPr lang="pt-PT" dirty="0" smtClean="0"/>
              <a:t>Sacola </a:t>
            </a:r>
            <a:r>
              <a:rPr lang="pt-PT" dirty="0"/>
              <a:t>do fim semana</a:t>
            </a:r>
          </a:p>
          <a:p>
            <a:endParaRPr lang="pt-PT" sz="2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261875A-106B-990B-BC07-4428C28F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14" r="9899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819843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PT" sz="5400"/>
              <a:t>PCG Brincar ao sabor do vento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A0E80FE-6F6F-9F4F-DC23-04AEA4D46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1" b="519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6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endParaRPr lang="pt-PT" sz="2200" dirty="0" smtClean="0"/>
          </a:p>
          <a:p>
            <a:r>
              <a:rPr lang="pt-PT" sz="2400" dirty="0" smtClean="0"/>
              <a:t>Cria </a:t>
            </a:r>
            <a:r>
              <a:rPr lang="pt-PT" sz="2400" dirty="0"/>
              <a:t>a tua história a partir de uma imagem</a:t>
            </a:r>
          </a:p>
          <a:p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xmlns="" val="1586991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9096F8B-0EF4-148D-745E-E5D4963A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5400" dirty="0"/>
              <a:t>PCG Brincar ao sabor do vento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2347C5C-86B9-5A01-9886-B9E83555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600" dirty="0"/>
              <a:t>A par destes projetos, serão ainda trabalhados outros temas, datas importantes e </a:t>
            </a:r>
            <a:r>
              <a:rPr lang="pt-PT" sz="3600" dirty="0" smtClean="0"/>
              <a:t>festividades que </a:t>
            </a:r>
            <a:r>
              <a:rPr lang="pt-PT" sz="3600" dirty="0"/>
              <a:t>estão comtemplados no </a:t>
            </a:r>
            <a:r>
              <a:rPr lang="pt-PT" sz="3600" dirty="0" smtClean="0"/>
              <a:t>Plano </a:t>
            </a:r>
            <a:r>
              <a:rPr lang="pt-PT" sz="3600" dirty="0"/>
              <a:t>A</a:t>
            </a:r>
            <a:r>
              <a:rPr lang="pt-PT" sz="3600" dirty="0" smtClean="0"/>
              <a:t>nual </a:t>
            </a:r>
            <a:r>
              <a:rPr lang="pt-PT" sz="3600" dirty="0"/>
              <a:t>de </a:t>
            </a:r>
            <a:r>
              <a:rPr lang="pt-PT" sz="3600" dirty="0" err="1" smtClean="0"/>
              <a:t>Atividades</a:t>
            </a:r>
            <a:r>
              <a:rPr lang="pt-PT" sz="3600" dirty="0"/>
              <a:t>.</a:t>
            </a:r>
          </a:p>
          <a:p>
            <a:pPr marL="0" indent="0">
              <a:buNone/>
            </a:pPr>
            <a:endParaRPr lang="pt-PT" sz="3600" dirty="0"/>
          </a:p>
          <a:p>
            <a:pPr marL="0" indent="0">
              <a:buNone/>
            </a:pPr>
            <a:endParaRPr lang="pt-PT" sz="3600" dirty="0" smtClean="0"/>
          </a:p>
          <a:p>
            <a:pPr marL="0" indent="0">
              <a:buNone/>
            </a:pPr>
            <a:r>
              <a:rPr lang="pt-PT" b="1" dirty="0" smtClean="0"/>
              <a:t>                                Bom ano </a:t>
            </a:r>
            <a:r>
              <a:rPr lang="pt-PT" b="1" dirty="0" err="1" smtClean="0"/>
              <a:t>letivo</a:t>
            </a:r>
            <a:r>
              <a:rPr lang="pt-PT" b="1" dirty="0" smtClean="0"/>
              <a:t> 2024-2025 para todos nós!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xmlns="" val="139645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95CBCBC6-DA2E-B3EE-6456-D722B7B55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944"/>
            <a:ext cx="10515600" cy="10450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b="1" dirty="0">
                <a:solidFill>
                  <a:srgbClr val="F45F0C"/>
                </a:solidFill>
              </a:rPr>
              <a:t>2023/2024 Fim do Projeto Educativo “Um Planeta, uma Vida</a:t>
            </a:r>
            <a:r>
              <a:rPr lang="pt-PT" b="1" dirty="0" smtClean="0">
                <a:solidFill>
                  <a:srgbClr val="F45F0C"/>
                </a:solidFill>
              </a:rPr>
              <a:t>”</a:t>
            </a:r>
            <a:endParaRPr lang="pt-PT" b="1" dirty="0">
              <a:solidFill>
                <a:srgbClr val="F45F0C"/>
              </a:solidFill>
            </a:endParaRPr>
          </a:p>
        </p:txBody>
      </p:sp>
      <p:pic>
        <p:nvPicPr>
          <p:cNvPr id="4" name="Imagem 3" descr="Uma imagem com interior, sapatos, vestuário, rapariga&#10;&#10;Descrição gerada automaticamente">
            <a:extLst>
              <a:ext uri="{FF2B5EF4-FFF2-40B4-BE49-F238E27FC236}">
                <a16:creationId xmlns:a16="http://schemas.microsoft.com/office/drawing/2014/main" xmlns="" id="{99D2F950-9BCB-7B56-6EB1-0ECD7BEEB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1079" y="3869815"/>
            <a:ext cx="2518302" cy="1888726"/>
          </a:xfrm>
          <a:prstGeom prst="rect">
            <a:avLst/>
          </a:prstGeom>
        </p:spPr>
      </p:pic>
      <p:pic>
        <p:nvPicPr>
          <p:cNvPr id="6" name="Imagem 5" descr="Uma imagem com pessoa, vestuário, ar livre, rapariga&#10;&#10;Descrição gerada automaticamente">
            <a:extLst>
              <a:ext uri="{FF2B5EF4-FFF2-40B4-BE49-F238E27FC236}">
                <a16:creationId xmlns:a16="http://schemas.microsoft.com/office/drawing/2014/main" xmlns="" id="{73188A11-1C60-16B6-E6B2-CC9B3F708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36469" y="1639329"/>
            <a:ext cx="2240742" cy="1680556"/>
          </a:xfrm>
          <a:prstGeom prst="rect">
            <a:avLst/>
          </a:prstGeom>
        </p:spPr>
      </p:pic>
      <p:pic>
        <p:nvPicPr>
          <p:cNvPr id="8" name="Imagem 7" descr="Uma imagem com Cara humana, vestuário, interior, rapaz&#10;&#10;Descrição gerada automaticamente">
            <a:extLst>
              <a:ext uri="{FF2B5EF4-FFF2-40B4-BE49-F238E27FC236}">
                <a16:creationId xmlns:a16="http://schemas.microsoft.com/office/drawing/2014/main" xmlns="" id="{5C1E996F-F97E-B2FF-46C0-CE8C5037B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09812" y="3919278"/>
            <a:ext cx="2254660" cy="1680556"/>
          </a:xfrm>
          <a:prstGeom prst="rect">
            <a:avLst/>
          </a:prstGeom>
        </p:spPr>
      </p:pic>
      <p:pic>
        <p:nvPicPr>
          <p:cNvPr id="10" name="Imagem 9" descr="Uma imagem com vestuário, pessoa, parede, sapatos&#10;&#10;Descrição gerada automaticamente">
            <a:extLst>
              <a:ext uri="{FF2B5EF4-FFF2-40B4-BE49-F238E27FC236}">
                <a16:creationId xmlns:a16="http://schemas.microsoft.com/office/drawing/2014/main" xmlns="" id="{B19C507F-B3AA-67E6-B81B-D427F0B21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93382" y="3685008"/>
            <a:ext cx="2518302" cy="1888726"/>
          </a:xfrm>
          <a:prstGeom prst="rect">
            <a:avLst/>
          </a:prstGeom>
        </p:spPr>
      </p:pic>
      <p:pic>
        <p:nvPicPr>
          <p:cNvPr id="12" name="Imagem 11" descr="Uma imagem com Cara humana, interior, pessoa, rapaz&#10;&#10;Descrição gerada automaticamente">
            <a:extLst>
              <a:ext uri="{FF2B5EF4-FFF2-40B4-BE49-F238E27FC236}">
                <a16:creationId xmlns:a16="http://schemas.microsoft.com/office/drawing/2014/main" xmlns="" id="{4F85AD3B-9C88-D844-F22E-FEFF638C7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66918" y="1659522"/>
            <a:ext cx="1694817" cy="2259756"/>
          </a:xfrm>
          <a:prstGeom prst="rect">
            <a:avLst/>
          </a:prstGeom>
        </p:spPr>
      </p:pic>
      <p:pic>
        <p:nvPicPr>
          <p:cNvPr id="14" name="Imagem 13" descr="Uma imagem com Cara humana, vestuário, rapaz, pessoa&#10;&#10;Descrição gerada automaticamente">
            <a:extLst>
              <a:ext uri="{FF2B5EF4-FFF2-40B4-BE49-F238E27FC236}">
                <a16:creationId xmlns:a16="http://schemas.microsoft.com/office/drawing/2014/main" xmlns="" id="{8C6027B6-FBB7-B47C-2353-B4CC797CF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1079" y="1548184"/>
            <a:ext cx="2849099" cy="2136824"/>
          </a:xfrm>
          <a:prstGeom prst="rect">
            <a:avLst/>
          </a:prstGeom>
        </p:spPr>
      </p:pic>
      <p:pic>
        <p:nvPicPr>
          <p:cNvPr id="16" name="Imagem 15" descr="Uma imagem com vestuário, ar livre, relva, pessoa&#10;&#10;Descrição gerada automaticamente">
            <a:extLst>
              <a:ext uri="{FF2B5EF4-FFF2-40B4-BE49-F238E27FC236}">
                <a16:creationId xmlns:a16="http://schemas.microsoft.com/office/drawing/2014/main" xmlns="" id="{51E571A6-045D-29E0-E4FC-AEDF7D54D3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93382" y="1602613"/>
            <a:ext cx="2412686" cy="1809514"/>
          </a:xfrm>
          <a:prstGeom prst="rect">
            <a:avLst/>
          </a:prstGeom>
        </p:spPr>
      </p:pic>
      <p:pic>
        <p:nvPicPr>
          <p:cNvPr id="18" name="Imagem 17" descr="Uma imagem com vestuário, pessoa, Cara humana, conforto&#10;&#10;Descrição gerada automaticamente">
            <a:extLst>
              <a:ext uri="{FF2B5EF4-FFF2-40B4-BE49-F238E27FC236}">
                <a16:creationId xmlns:a16="http://schemas.microsoft.com/office/drawing/2014/main" xmlns="" id="{5526EA91-0377-BD5A-DDD0-DD74CB1FA7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51945" y="1752210"/>
            <a:ext cx="1555785" cy="2074380"/>
          </a:xfrm>
          <a:prstGeom prst="rect">
            <a:avLst/>
          </a:prstGeom>
        </p:spPr>
      </p:pic>
      <p:pic>
        <p:nvPicPr>
          <p:cNvPr id="22" name="Imagem 21" descr="Uma imagem com vestuário, criança pequena, edifício, sapatos&#10;&#10;Descrição gerada automaticamente">
            <a:extLst>
              <a:ext uri="{FF2B5EF4-FFF2-40B4-BE49-F238E27FC236}">
                <a16:creationId xmlns:a16="http://schemas.microsoft.com/office/drawing/2014/main" xmlns="" id="{BA1B7AE5-82B5-1DA6-EF04-DFE3A93028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47311" y="4206676"/>
            <a:ext cx="1555785" cy="2074380"/>
          </a:xfrm>
          <a:prstGeom prst="rect">
            <a:avLst/>
          </a:prstGeom>
        </p:spPr>
      </p:pic>
      <p:pic>
        <p:nvPicPr>
          <p:cNvPr id="26" name="Imagem 25" descr="Uma imagem com texto, desenho, escrita à mão, desenhos de criança&#10;&#10;Descrição gerada automaticamente">
            <a:extLst>
              <a:ext uri="{FF2B5EF4-FFF2-40B4-BE49-F238E27FC236}">
                <a16:creationId xmlns:a16="http://schemas.microsoft.com/office/drawing/2014/main" xmlns="" id="{630B6395-F80D-DEE4-FFF9-9E08678D58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918" y="4078334"/>
            <a:ext cx="1760055" cy="23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643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95CBCBC6-DA2E-B3EE-6456-D722B7B55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944"/>
            <a:ext cx="10515600" cy="10450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b="1" dirty="0">
                <a:solidFill>
                  <a:srgbClr val="FF0000"/>
                </a:solidFill>
              </a:rPr>
              <a:t>2023/2024 Fim do Projeto Educativo “Um Planeta, uma Vida</a:t>
            </a:r>
            <a:r>
              <a:rPr lang="pt-PT" b="1" dirty="0" smtClean="0">
                <a:solidFill>
                  <a:srgbClr val="FF0000"/>
                </a:solidFill>
              </a:rPr>
              <a:t>”</a:t>
            </a:r>
            <a:endParaRPr lang="pt-PT" b="1" dirty="0">
              <a:solidFill>
                <a:srgbClr val="FF0000"/>
              </a:solidFill>
            </a:endParaRPr>
          </a:p>
        </p:txBody>
      </p:sp>
      <p:pic>
        <p:nvPicPr>
          <p:cNvPr id="4" name="Imagem 3" descr="Uma imagem com vestuário, pessoa, sapatos, Cara humana&#10;&#10;Descrição gerada automaticamente">
            <a:extLst>
              <a:ext uri="{FF2B5EF4-FFF2-40B4-BE49-F238E27FC236}">
                <a16:creationId xmlns:a16="http://schemas.microsoft.com/office/drawing/2014/main" xmlns="" id="{64EC9F99-8573-DBDD-5262-81680A878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2016" y="4175559"/>
            <a:ext cx="1835165" cy="2446886"/>
          </a:xfrm>
          <a:prstGeom prst="rect">
            <a:avLst/>
          </a:prstGeom>
        </p:spPr>
      </p:pic>
      <p:pic>
        <p:nvPicPr>
          <p:cNvPr id="6" name="Imagem 5" descr="Uma imagem com interior, vestuário, parede, escola&#10;&#10;Descrição gerada automaticamente">
            <a:extLst>
              <a:ext uri="{FF2B5EF4-FFF2-40B4-BE49-F238E27FC236}">
                <a16:creationId xmlns:a16="http://schemas.microsoft.com/office/drawing/2014/main" xmlns="" id="{051E03DE-25E4-91F3-A707-39456068E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0086" y="1625877"/>
            <a:ext cx="2845302" cy="2133976"/>
          </a:xfrm>
          <a:prstGeom prst="rect">
            <a:avLst/>
          </a:prstGeom>
        </p:spPr>
      </p:pic>
      <p:pic>
        <p:nvPicPr>
          <p:cNvPr id="8" name="Imagem 7" descr="Uma imagem com ar livre, sapatos, vestuário, árvore&#10;&#10;Descrição gerada automaticamente">
            <a:extLst>
              <a:ext uri="{FF2B5EF4-FFF2-40B4-BE49-F238E27FC236}">
                <a16:creationId xmlns:a16="http://schemas.microsoft.com/office/drawing/2014/main" xmlns="" id="{83D223A0-24C6-DBAA-B719-C7246A5C9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583" y="3952409"/>
            <a:ext cx="1835165" cy="2446886"/>
          </a:xfrm>
          <a:prstGeom prst="rect">
            <a:avLst/>
          </a:prstGeom>
        </p:spPr>
      </p:pic>
      <p:pic>
        <p:nvPicPr>
          <p:cNvPr id="10" name="Imagem 9" descr="Uma imagem com ar livre, vestuário, chão, sapatos&#10;&#10;Descrição gerada automaticamente">
            <a:extLst>
              <a:ext uri="{FF2B5EF4-FFF2-40B4-BE49-F238E27FC236}">
                <a16:creationId xmlns:a16="http://schemas.microsoft.com/office/drawing/2014/main" xmlns="" id="{92DAB7F5-83CC-A4FB-5D04-DC76C7DCC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6144" y="4008679"/>
            <a:ext cx="1835165" cy="2446887"/>
          </a:xfrm>
          <a:prstGeom prst="rect">
            <a:avLst/>
          </a:prstGeom>
        </p:spPr>
      </p:pic>
      <p:pic>
        <p:nvPicPr>
          <p:cNvPr id="14" name="Imagem 13" descr="Uma imagem com piscina, ar livre, Vestuário de natação, Parque aquático&#10;&#10;Descrição gerada automaticamente">
            <a:extLst>
              <a:ext uri="{FF2B5EF4-FFF2-40B4-BE49-F238E27FC236}">
                <a16:creationId xmlns:a16="http://schemas.microsoft.com/office/drawing/2014/main" xmlns="" id="{0C12374A-A41E-A691-16B3-EC6A4995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5856" y="3759853"/>
            <a:ext cx="2460171" cy="1845128"/>
          </a:xfrm>
          <a:prstGeom prst="rect">
            <a:avLst/>
          </a:prstGeom>
        </p:spPr>
      </p:pic>
      <p:pic>
        <p:nvPicPr>
          <p:cNvPr id="18" name="Imagem 17" descr="Uma imagem com vestuário, pessoa, mesa, comida&#10;&#10;Descrição gerada automaticamente">
            <a:extLst>
              <a:ext uri="{FF2B5EF4-FFF2-40B4-BE49-F238E27FC236}">
                <a16:creationId xmlns:a16="http://schemas.microsoft.com/office/drawing/2014/main" xmlns="" id="{F86D0B87-305C-A69E-2F09-A11621186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0972" y="1682148"/>
            <a:ext cx="2638816" cy="1979112"/>
          </a:xfrm>
          <a:prstGeom prst="rect">
            <a:avLst/>
          </a:prstGeom>
        </p:spPr>
      </p:pic>
      <p:pic>
        <p:nvPicPr>
          <p:cNvPr id="22" name="Imagem 21" descr="Uma imagem com interior, parede, texto, sinalizar&#10;&#10;Descrição gerada automaticamente">
            <a:extLst>
              <a:ext uri="{FF2B5EF4-FFF2-40B4-BE49-F238E27FC236}">
                <a16:creationId xmlns:a16="http://schemas.microsoft.com/office/drawing/2014/main" xmlns="" id="{9B6A58A8-1FCB-D5DF-B944-6106DEDD8D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657" y="5011114"/>
            <a:ext cx="2101597" cy="1576198"/>
          </a:xfrm>
          <a:prstGeom prst="rect">
            <a:avLst/>
          </a:prstGeom>
        </p:spPr>
      </p:pic>
      <p:pic>
        <p:nvPicPr>
          <p:cNvPr id="26" name="Imagem 25" descr="Uma imagem com vestuário, Cara humana, interior, pessoa&#10;&#10;Descrição gerada automaticamente">
            <a:extLst>
              <a:ext uri="{FF2B5EF4-FFF2-40B4-BE49-F238E27FC236}">
                <a16:creationId xmlns:a16="http://schemas.microsoft.com/office/drawing/2014/main" xmlns="" id="{722B3ED1-0719-BFE0-2BCE-6FC97E94D9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5457" y="1682148"/>
            <a:ext cx="2130442" cy="1597831"/>
          </a:xfrm>
          <a:prstGeom prst="rect">
            <a:avLst/>
          </a:prstGeom>
        </p:spPr>
      </p:pic>
      <p:pic>
        <p:nvPicPr>
          <p:cNvPr id="29" name="Imagem 28" descr="Uma imagem com vestuário, sapatos, pessoa, dançar&#10;&#10;Descrição gerada automaticamente">
            <a:extLst>
              <a:ext uri="{FF2B5EF4-FFF2-40B4-BE49-F238E27FC236}">
                <a16:creationId xmlns:a16="http://schemas.microsoft.com/office/drawing/2014/main" xmlns="" id="{B3BCB639-35B1-619A-B2D7-590E90FBDB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041" y="3454372"/>
            <a:ext cx="1923167" cy="1442375"/>
          </a:xfrm>
          <a:prstGeom prst="rect">
            <a:avLst/>
          </a:prstGeom>
        </p:spPr>
      </p:pic>
      <p:pic>
        <p:nvPicPr>
          <p:cNvPr id="31" name="Imagem 30" descr="Uma imagem com ar livre, árvore, água, pessoa&#10;&#10;Descrição gerada automaticamente">
            <a:extLst>
              <a:ext uri="{FF2B5EF4-FFF2-40B4-BE49-F238E27FC236}">
                <a16:creationId xmlns:a16="http://schemas.microsoft.com/office/drawing/2014/main" xmlns="" id="{52E1418C-83C8-2A10-38B8-FE134E7FAF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612" y="1558500"/>
            <a:ext cx="2460172" cy="18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848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8D436F-9ACD-4C92-AFC8-C934C527A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090538E0-A884-4E60-A6AB-77D830E2FC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Educativo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0D7DD0-1C67-4D4C-9E06-678233DB8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78EC74F7-B898-E339-F241-2BBD4F03C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536" y="640080"/>
            <a:ext cx="5053066" cy="254660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/>
              <a:t>O que é?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1A69E64-D660-011D-4A10-01E26BD70A50}"/>
              </a:ext>
            </a:extLst>
          </p:cNvPr>
          <p:cNvSpPr txBox="1"/>
          <p:nvPr/>
        </p:nvSpPr>
        <p:spPr>
          <a:xfrm>
            <a:off x="6570204" y="3671315"/>
            <a:ext cx="5057398" cy="254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/>
              <a:t>Documento</a:t>
            </a:r>
            <a:r>
              <a:rPr lang="en-US" sz="2000" dirty="0" smtClean="0"/>
              <a:t> </a:t>
            </a:r>
            <a:r>
              <a:rPr lang="en-US" sz="2000" dirty="0"/>
              <a:t>que </a:t>
            </a:r>
            <a:r>
              <a:rPr lang="en-US" sz="2000" dirty="0" err="1"/>
              <a:t>consagra</a:t>
            </a:r>
            <a:r>
              <a:rPr lang="en-US" sz="2000" dirty="0"/>
              <a:t> a </a:t>
            </a:r>
            <a:r>
              <a:rPr lang="en-US" sz="2000" dirty="0" err="1" smtClean="0"/>
              <a:t>ação</a:t>
            </a:r>
            <a:r>
              <a:rPr lang="en-US" sz="2000" dirty="0" smtClean="0"/>
              <a:t> </a:t>
            </a:r>
            <a:r>
              <a:rPr lang="en-US" sz="2000" dirty="0" err="1"/>
              <a:t>educativa</a:t>
            </a:r>
            <a:r>
              <a:rPr lang="en-US" sz="2000" dirty="0"/>
              <a:t> da </a:t>
            </a:r>
            <a:r>
              <a:rPr lang="en-US" sz="2000" dirty="0" err="1"/>
              <a:t>instituição</a:t>
            </a:r>
            <a:r>
              <a:rPr lang="en-US" sz="20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princípios</a:t>
            </a:r>
            <a:r>
              <a:rPr lang="en-US" sz="2000" dirty="0"/>
              <a:t>;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valores</a:t>
            </a:r>
            <a:r>
              <a:rPr lang="en-US" sz="2000" dirty="0"/>
              <a:t>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 </a:t>
            </a:r>
            <a:r>
              <a:rPr lang="en-US" sz="2000" dirty="0" err="1"/>
              <a:t>metas</a:t>
            </a:r>
            <a:r>
              <a:rPr lang="en-US" sz="2000" dirty="0"/>
              <a:t>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 </a:t>
            </a:r>
            <a:r>
              <a:rPr lang="en-US" sz="2000" dirty="0" err="1"/>
              <a:t>estratégias</a:t>
            </a:r>
            <a:r>
              <a:rPr lang="en-US" sz="2000" dirty="0" smtClean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2385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8D436F-9ACD-4C92-AFC8-C934C527A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0538E0-A884-4E60-A6AB-77D830E2FC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Educativo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0D7DD0-1C67-4D4C-9E06-678233DB8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78EC74F7-B898-E339-F241-2BBD4F03C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536" y="640080"/>
            <a:ext cx="5053066" cy="254660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 err="1"/>
              <a:t>Os</a:t>
            </a:r>
            <a:r>
              <a:rPr lang="en-US" sz="4400" dirty="0"/>
              <a:t> </a:t>
            </a:r>
            <a:r>
              <a:rPr lang="en-US" sz="4400" dirty="0" err="1"/>
              <a:t>Princípios</a:t>
            </a:r>
            <a:endParaRPr lang="en-US" sz="4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1A69E64-D660-011D-4A10-01E26BD70A50}"/>
              </a:ext>
            </a:extLst>
          </p:cNvPr>
          <p:cNvSpPr txBox="1"/>
          <p:nvPr/>
        </p:nvSpPr>
        <p:spPr>
          <a:xfrm>
            <a:off x="6570204" y="3671315"/>
            <a:ext cx="5057398" cy="254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Contribuir para o processo de desenvolvimento e crescimento da criança, conduzindo à prestação de um serviço de qualidade a todos os níveis.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Regemo-nos por princípios como a motivação, inovação, qualidade, ética, profissionalismo, dedicação, transparência e respeito social.</a:t>
            </a:r>
          </a:p>
        </p:txBody>
      </p:sp>
    </p:spTree>
    <p:extLst>
      <p:ext uri="{BB962C8B-B14F-4D97-AF65-F5344CB8AC3E}">
        <p14:creationId xmlns:p14="http://schemas.microsoft.com/office/powerpoint/2010/main" xmlns="" val="288271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8D436F-9ACD-4C92-AFC8-C934C527A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0538E0-A884-4E60-A6AB-77D830E2FC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Educativo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0D7DD0-1C67-4D4C-9E06-678233DB8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78EC74F7-B898-E339-F241-2BBD4F03C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536" y="640080"/>
            <a:ext cx="5053066" cy="254660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 err="1"/>
              <a:t>Os</a:t>
            </a:r>
            <a:r>
              <a:rPr lang="en-US" sz="4400" dirty="0"/>
              <a:t> </a:t>
            </a:r>
            <a:r>
              <a:rPr lang="en-US" sz="4400" dirty="0" err="1"/>
              <a:t>valores</a:t>
            </a:r>
            <a:endParaRPr lang="en-US" sz="4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1A69E64-D660-011D-4A10-01E26BD70A50}"/>
              </a:ext>
            </a:extLst>
          </p:cNvPr>
          <p:cNvSpPr txBox="1"/>
          <p:nvPr/>
        </p:nvSpPr>
        <p:spPr>
          <a:xfrm>
            <a:off x="6570204" y="3671315"/>
            <a:ext cx="5057398" cy="254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Apostamos</a:t>
            </a:r>
            <a:r>
              <a:rPr lang="en-US" sz="2000" dirty="0"/>
              <a:t> </a:t>
            </a:r>
            <a:r>
              <a:rPr lang="en-US" sz="2000" dirty="0" err="1"/>
              <a:t>numa</a:t>
            </a:r>
            <a:r>
              <a:rPr lang="en-US" sz="2000" dirty="0"/>
              <a:t> </a:t>
            </a:r>
            <a:r>
              <a:rPr lang="en-US" sz="2000" dirty="0" err="1"/>
              <a:t>educação</a:t>
            </a:r>
            <a:r>
              <a:rPr lang="en-US" sz="2000" dirty="0"/>
              <a:t> de </a:t>
            </a:r>
            <a:r>
              <a:rPr lang="en-US" sz="2000" dirty="0" err="1"/>
              <a:t>verdade</a:t>
            </a:r>
            <a:r>
              <a:rPr lang="en-US" sz="2000" dirty="0"/>
              <a:t> e </a:t>
            </a:r>
            <a:r>
              <a:rPr lang="en-US" sz="2000" dirty="0" err="1"/>
              <a:t>não</a:t>
            </a:r>
            <a:r>
              <a:rPr lang="en-US" sz="2000" dirty="0"/>
              <a:t> de </a:t>
            </a:r>
            <a:r>
              <a:rPr lang="en-US" sz="2000" dirty="0" err="1"/>
              <a:t>aparência</a:t>
            </a:r>
            <a:r>
              <a:rPr lang="en-US" sz="2000" dirty="0"/>
              <a:t>, com </a:t>
            </a:r>
            <a:r>
              <a:rPr lang="en-US" sz="2000" dirty="0" err="1"/>
              <a:t>princípios</a:t>
            </a:r>
            <a:r>
              <a:rPr lang="en-US" sz="2000" dirty="0"/>
              <a:t> </a:t>
            </a:r>
            <a:r>
              <a:rPr lang="en-US" sz="2000" dirty="0" err="1"/>
              <a:t>sólidos</a:t>
            </a:r>
            <a:r>
              <a:rPr lang="en-US" sz="2000" dirty="0"/>
              <a:t> e de </a:t>
            </a:r>
            <a:r>
              <a:rPr lang="en-US" sz="2000" dirty="0" err="1"/>
              <a:t>valores</a:t>
            </a:r>
            <a:r>
              <a:rPr lang="en-US" sz="2000" dirty="0"/>
              <a:t> </a:t>
            </a:r>
            <a:r>
              <a:rPr lang="en-US" sz="2000" dirty="0" err="1"/>
              <a:t>humanos</a:t>
            </a:r>
            <a:r>
              <a:rPr lang="en-US" sz="2000" dirty="0"/>
              <a:t>, </a:t>
            </a:r>
            <a:r>
              <a:rPr lang="en-US" sz="2000" dirty="0" err="1"/>
              <a:t>tais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igualdade</a:t>
            </a:r>
            <a:r>
              <a:rPr lang="en-US" sz="2000" dirty="0"/>
              <a:t>, </a:t>
            </a:r>
            <a:r>
              <a:rPr lang="en-US" sz="2000" dirty="0" err="1"/>
              <a:t>amor</a:t>
            </a:r>
            <a:r>
              <a:rPr lang="en-US" sz="2000" dirty="0"/>
              <a:t>, </a:t>
            </a:r>
            <a:r>
              <a:rPr lang="en-US" sz="2000" dirty="0" err="1"/>
              <a:t>afeto</a:t>
            </a:r>
            <a:r>
              <a:rPr lang="en-US" sz="2000" dirty="0"/>
              <a:t>, </a:t>
            </a:r>
            <a:r>
              <a:rPr lang="en-US" sz="2000" dirty="0" err="1"/>
              <a:t>alegria</a:t>
            </a:r>
            <a:r>
              <a:rPr lang="en-US" sz="2000" dirty="0"/>
              <a:t>, </a:t>
            </a:r>
            <a:r>
              <a:rPr lang="en-US" sz="2000" dirty="0" err="1"/>
              <a:t>verdade</a:t>
            </a:r>
            <a:r>
              <a:rPr lang="en-US" sz="2000" dirty="0"/>
              <a:t>, </a:t>
            </a:r>
            <a:r>
              <a:rPr lang="en-US" sz="2000" dirty="0" err="1"/>
              <a:t>sinceridade</a:t>
            </a:r>
            <a:r>
              <a:rPr lang="en-US" sz="2000" dirty="0"/>
              <a:t>, </a:t>
            </a:r>
            <a:r>
              <a:rPr lang="en-US" sz="2000" dirty="0" err="1"/>
              <a:t>solidariedade</a:t>
            </a:r>
            <a:r>
              <a:rPr lang="en-US" sz="2000" dirty="0"/>
              <a:t>/</a:t>
            </a:r>
            <a:r>
              <a:rPr lang="en-US" sz="2000" dirty="0" err="1"/>
              <a:t>partilha</a:t>
            </a:r>
            <a:r>
              <a:rPr lang="en-US" sz="2000" dirty="0"/>
              <a:t>, </a:t>
            </a:r>
            <a:r>
              <a:rPr lang="en-US" sz="2000" dirty="0" err="1"/>
              <a:t>confiança</a:t>
            </a:r>
            <a:r>
              <a:rPr lang="en-US" sz="2000" dirty="0"/>
              <a:t>, </a:t>
            </a:r>
            <a:r>
              <a:rPr lang="en-US" sz="2000" dirty="0" err="1"/>
              <a:t>respeito</a:t>
            </a:r>
            <a:r>
              <a:rPr lang="en-US" sz="2000" dirty="0"/>
              <a:t> e </a:t>
            </a:r>
            <a:r>
              <a:rPr lang="en-US" sz="2000" dirty="0" err="1"/>
              <a:t>responsabilidade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3098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8D436F-9ACD-4C92-AFC8-C934C527A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0538E0-A884-4E60-A6AB-77D830E2FC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9F6FDF9-E199-F1C5-EA17-3B6E5C3E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Educativo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0D7DD0-1C67-4D4C-9E06-678233DB8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78EC74F7-B898-E339-F241-2BBD4F03C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536" y="640080"/>
            <a:ext cx="5053066" cy="254660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/>
              <a:t>As </a:t>
            </a:r>
            <a:r>
              <a:rPr lang="en-US" sz="4400" dirty="0" err="1"/>
              <a:t>metas</a:t>
            </a:r>
            <a:endParaRPr lang="en-US" sz="4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1A69E64-D660-011D-4A10-01E26BD70A50}"/>
              </a:ext>
            </a:extLst>
          </p:cNvPr>
          <p:cNvSpPr txBox="1"/>
          <p:nvPr/>
        </p:nvSpPr>
        <p:spPr>
          <a:xfrm>
            <a:off x="6513934" y="2827253"/>
            <a:ext cx="5057398" cy="254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Formar</a:t>
            </a:r>
            <a:r>
              <a:rPr lang="en-US" sz="2000" dirty="0"/>
              <a:t> </a:t>
            </a:r>
            <a:r>
              <a:rPr lang="en-US" sz="2000" dirty="0" err="1"/>
              <a:t>crianças</a:t>
            </a:r>
            <a:r>
              <a:rPr lang="en-US" sz="2000" dirty="0"/>
              <a:t> </a:t>
            </a:r>
            <a:r>
              <a:rPr lang="en-US" sz="2000" dirty="0" err="1"/>
              <a:t>responsáveis</a:t>
            </a:r>
            <a:r>
              <a:rPr lang="en-US" sz="2000" dirty="0"/>
              <a:t>, </a:t>
            </a:r>
            <a:r>
              <a:rPr lang="en-US" sz="2000" dirty="0" err="1"/>
              <a:t>intervenientes</a:t>
            </a:r>
            <a:r>
              <a:rPr lang="en-US" sz="2000" dirty="0"/>
              <a:t>, </a:t>
            </a:r>
            <a:r>
              <a:rPr lang="en-US" sz="2000" dirty="0" err="1"/>
              <a:t>criticas</a:t>
            </a:r>
            <a:r>
              <a:rPr lang="en-US" sz="2000" dirty="0"/>
              <a:t>, </a:t>
            </a:r>
            <a:r>
              <a:rPr lang="en-US" sz="2000" dirty="0" err="1"/>
              <a:t>autónomas</a:t>
            </a:r>
            <a:r>
              <a:rPr lang="en-US" sz="2000" dirty="0"/>
              <a:t> e </a:t>
            </a:r>
            <a:r>
              <a:rPr lang="en-US" sz="2000" dirty="0" err="1"/>
              <a:t>criativas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Contribuir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a </a:t>
            </a:r>
            <a:r>
              <a:rPr lang="en-US" sz="2000" dirty="0" err="1"/>
              <a:t>formação</a:t>
            </a:r>
            <a:r>
              <a:rPr lang="en-US" sz="2000" dirty="0"/>
              <a:t> integral de </a:t>
            </a:r>
            <a:r>
              <a:rPr lang="en-US" sz="2000" dirty="0" err="1"/>
              <a:t>todas</a:t>
            </a:r>
            <a:r>
              <a:rPr lang="en-US" sz="2000" dirty="0"/>
              <a:t> as </a:t>
            </a:r>
            <a:r>
              <a:rPr lang="en-US" sz="2000" dirty="0" err="1"/>
              <a:t>crianças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Promover</a:t>
            </a:r>
            <a:r>
              <a:rPr lang="en-US" sz="2000" dirty="0"/>
              <a:t> </a:t>
            </a:r>
            <a:r>
              <a:rPr lang="en-US" sz="2000" dirty="0" err="1"/>
              <a:t>aprendizagens</a:t>
            </a:r>
            <a:r>
              <a:rPr lang="en-US" sz="2000" dirty="0"/>
              <a:t> </a:t>
            </a:r>
            <a:r>
              <a:rPr lang="en-US" sz="2000" dirty="0" err="1"/>
              <a:t>realmente</a:t>
            </a:r>
            <a:r>
              <a:rPr lang="en-US" sz="2000" dirty="0"/>
              <a:t> </a:t>
            </a:r>
            <a:r>
              <a:rPr lang="en-US" sz="2000" dirty="0" err="1"/>
              <a:t>significativas</a:t>
            </a:r>
            <a:r>
              <a:rPr lang="en-US" sz="2000" dirty="0"/>
              <a:t> </a:t>
            </a:r>
            <a:r>
              <a:rPr lang="en-US" sz="2000" dirty="0" err="1"/>
              <a:t>através</a:t>
            </a:r>
            <a:r>
              <a:rPr lang="en-US" sz="2000" dirty="0"/>
              <a:t> </a:t>
            </a:r>
            <a:r>
              <a:rPr lang="en-US" sz="2000" dirty="0" err="1"/>
              <a:t>da</a:t>
            </a:r>
            <a:r>
              <a:rPr lang="en-US" sz="2000" dirty="0"/>
              <a:t> </a:t>
            </a:r>
            <a:r>
              <a:rPr lang="en-US" sz="2000" dirty="0" err="1"/>
              <a:t>experimentação</a:t>
            </a:r>
            <a:r>
              <a:rPr lang="en-US" sz="2000" dirty="0"/>
              <a:t> e </a:t>
            </a:r>
            <a:r>
              <a:rPr lang="en-US" sz="2000" dirty="0" err="1"/>
              <a:t>manipulação</a:t>
            </a:r>
            <a:r>
              <a:rPr lang="en-US" sz="2000" dirty="0"/>
              <a:t> de </a:t>
            </a:r>
            <a:r>
              <a:rPr lang="en-US" sz="2000" dirty="0" err="1"/>
              <a:t>materiais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Ver</a:t>
            </a:r>
            <a:r>
              <a:rPr lang="en-US" sz="2000" dirty="0"/>
              <a:t> </a:t>
            </a:r>
            <a:r>
              <a:rPr lang="en-US" sz="2000" dirty="0" err="1"/>
              <a:t>crianças</a:t>
            </a:r>
            <a:r>
              <a:rPr lang="en-US" sz="2000" dirty="0"/>
              <a:t> </a:t>
            </a:r>
            <a:r>
              <a:rPr lang="en-US" sz="2000" dirty="0" err="1"/>
              <a:t>felizes</a:t>
            </a:r>
            <a:r>
              <a:rPr lang="en-US" sz="2000" dirty="0"/>
              <a:t> e com </a:t>
            </a:r>
            <a:r>
              <a:rPr lang="en-US" sz="2000" dirty="0" err="1"/>
              <a:t>uma</a:t>
            </a:r>
            <a:r>
              <a:rPr lang="en-US" sz="2000" dirty="0"/>
              <a:t> boa auto </a:t>
            </a:r>
            <a:r>
              <a:rPr lang="en-US" sz="2000" dirty="0" err="1"/>
              <a:t>estima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8833991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774</Words>
  <Application>Microsoft Office PowerPoint</Application>
  <PresentationFormat>Personalizados</PresentationFormat>
  <Paragraphs>126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37" baseType="lpstr">
      <vt:lpstr>Tema do Office</vt:lpstr>
      <vt:lpstr>Ano letivo 2024/2025</vt:lpstr>
      <vt:lpstr>Ordem de trabalhos</vt:lpstr>
      <vt:lpstr>Diapositivo 3</vt:lpstr>
      <vt:lpstr>Diapositivo 4</vt:lpstr>
      <vt:lpstr>Diapositivo 5</vt:lpstr>
      <vt:lpstr>Projeto Educativo</vt:lpstr>
      <vt:lpstr>Projeto Educativo</vt:lpstr>
      <vt:lpstr>Projeto Educativo</vt:lpstr>
      <vt:lpstr>Projeto Educativo</vt:lpstr>
      <vt:lpstr>Projeto Educativo</vt:lpstr>
      <vt:lpstr>Projeto Educativo da Instituição  Triénio 2024/2025, 2025/2026,2026/2027</vt:lpstr>
      <vt:lpstr>Projeto Educativo “Abraçar o Mundo”</vt:lpstr>
      <vt:lpstr>Projeto Educativo “Abraçar o Mundo”</vt:lpstr>
      <vt:lpstr>Projeto Educativo “Abraçar o Mundo”</vt:lpstr>
      <vt:lpstr>Projeto Curricular de grupo (PCG)</vt:lpstr>
      <vt:lpstr>Projeto Curricular de grupo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  <vt:lpstr>PCG Brincar ao sabor do vento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 letivo 2024/2025</dc:title>
  <dc:creator>arlindo teixeira</dc:creator>
  <cp:lastModifiedBy>estela.barcelos@outlook.pt</cp:lastModifiedBy>
  <cp:revision>13</cp:revision>
  <dcterms:created xsi:type="dcterms:W3CDTF">2024-09-12T16:42:50Z</dcterms:created>
  <dcterms:modified xsi:type="dcterms:W3CDTF">2024-09-13T01:33:14Z</dcterms:modified>
</cp:coreProperties>
</file>